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  <p:sldMasterId id="2147483689" r:id="rId3"/>
    <p:sldMasterId id="2147483672" r:id="rId4"/>
  </p:sldMasterIdLst>
  <p:notesMasterIdLst>
    <p:notesMasterId r:id="rId27"/>
  </p:notesMasterIdLst>
  <p:handoutMasterIdLst>
    <p:handoutMasterId r:id="rId28"/>
  </p:handoutMasterIdLst>
  <p:sldIdLst>
    <p:sldId id="329" r:id="rId5"/>
    <p:sldId id="527" r:id="rId6"/>
    <p:sldId id="560" r:id="rId7"/>
    <p:sldId id="561" r:id="rId8"/>
    <p:sldId id="562" r:id="rId9"/>
    <p:sldId id="563" r:id="rId10"/>
    <p:sldId id="564" r:id="rId11"/>
    <p:sldId id="565" r:id="rId12"/>
    <p:sldId id="567" r:id="rId13"/>
    <p:sldId id="568" r:id="rId14"/>
    <p:sldId id="569" r:id="rId15"/>
    <p:sldId id="570" r:id="rId16"/>
    <p:sldId id="571" r:id="rId17"/>
    <p:sldId id="572" r:id="rId18"/>
    <p:sldId id="573" r:id="rId19"/>
    <p:sldId id="574" r:id="rId20"/>
    <p:sldId id="575" r:id="rId21"/>
    <p:sldId id="576" r:id="rId22"/>
    <p:sldId id="577" r:id="rId23"/>
    <p:sldId id="578" r:id="rId24"/>
    <p:sldId id="579" r:id="rId25"/>
    <p:sldId id="580" r:id="rId2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8A7E73B2-9313-4A24-9D18-70C8A764367E}">
          <p14:sldIdLst>
            <p14:sldId id="329"/>
            <p14:sldId id="527"/>
            <p14:sldId id="560"/>
            <p14:sldId id="561"/>
            <p14:sldId id="562"/>
            <p14:sldId id="563"/>
            <p14:sldId id="564"/>
            <p14:sldId id="565"/>
            <p14:sldId id="567"/>
            <p14:sldId id="568"/>
            <p14:sldId id="569"/>
            <p14:sldId id="570"/>
            <p14:sldId id="571"/>
            <p14:sldId id="572"/>
            <p14:sldId id="573"/>
            <p14:sldId id="574"/>
            <p14:sldId id="575"/>
            <p14:sldId id="576"/>
            <p14:sldId id="577"/>
            <p14:sldId id="578"/>
            <p14:sldId id="579"/>
            <p14:sldId id="580"/>
          </p14:sldIdLst>
        </p14:section>
        <p14:section name="无标题节" id="{8B4EC435-9377-458F-9CB3-A716B1202826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75">
          <p15:clr>
            <a:srgbClr val="A4A3A4"/>
          </p15:clr>
        </p15:guide>
        <p15:guide id="2" pos="38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0">
          <p15:clr>
            <a:srgbClr val="A4A3A4"/>
          </p15:clr>
        </p15:guide>
        <p15:guide id="2" pos="214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E09"/>
    <a:srgbClr val="FF0000"/>
    <a:srgbClr val="0000CC"/>
    <a:srgbClr val="FF5050"/>
    <a:srgbClr val="000000"/>
    <a:srgbClr val="0066FF"/>
    <a:srgbClr val="FC5D04"/>
    <a:srgbClr val="292929"/>
    <a:srgbClr val="2934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989" autoAdjust="0"/>
  </p:normalViewPr>
  <p:slideViewPr>
    <p:cSldViewPr>
      <p:cViewPr varScale="1">
        <p:scale>
          <a:sx n="81" d="100"/>
          <a:sy n="81" d="100"/>
        </p:scale>
        <p:origin x="725" y="58"/>
      </p:cViewPr>
      <p:guideLst>
        <p:guide orient="horz" pos="2175"/>
        <p:guide pos="38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2186"/>
    </p:cViewPr>
  </p:sorterViewPr>
  <p:notesViewPr>
    <p:cSldViewPr>
      <p:cViewPr varScale="1">
        <p:scale>
          <a:sx n="51" d="100"/>
          <a:sy n="51" d="100"/>
        </p:scale>
        <p:origin x="-2124" y="-90"/>
      </p:cViewPr>
      <p:guideLst>
        <p:guide orient="horz" pos="2900"/>
        <p:guide pos="21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3188E6-ACED-4FAB-896E-D77F63690D35}" type="datetimeFigureOut">
              <a:rPr lang="zh-CN" altLang="en-US"/>
              <a:t>2022/4/2</a:t>
            </a:fld>
            <a:endParaRPr lang="en-US" altLang="zh-CN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/>
            </a:lvl1pPr>
          </a:lstStyle>
          <a:p>
            <a:fld id="{FC34286A-3669-46F7-89E3-4932C782FFD0}" type="slidenum">
              <a:rPr lang="zh-CN" altLang="en-US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5600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B866D-3BFF-45CB-B171-D7F369C4974A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F03E9-1770-4304-A14B-2054A969F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68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951184"/>
            <a:ext cx="11829027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20" y="0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8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A0830-9C2E-4844-85C2-B9CE3BC40A84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C5ABA-8317-4350-92FB-EDD085A2E11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980728"/>
            <a:ext cx="10972800" cy="5145435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B2B3D-1A15-46BA-B8A8-104F1BD38F5B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5D801-5008-425C-901D-EF59B7A4709D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1374218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1129501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0875560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10630577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10374400" y="692238"/>
            <a:ext cx="194390" cy="145815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 userDrawn="1"/>
        </p:nvCxnSpPr>
        <p:spPr bwMode="auto">
          <a:xfrm>
            <a:off x="-12000" y="764704"/>
            <a:ext cx="1220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 userDrawn="1"/>
        </p:nvSpPr>
        <p:spPr>
          <a:xfrm>
            <a:off x="10219183" y="217668"/>
            <a:ext cx="1507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0070C0"/>
                </a:solidFill>
                <a:latin typeface="+mn-ea"/>
                <a:ea typeface="+mn-ea"/>
              </a:rPr>
              <a:t> 管理会计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34318-5EF7-4A0F-A61E-71ACF53AD563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8F52E-0B5D-4A21-A958-BE537684E8B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179" y="6356056"/>
            <a:ext cx="2743128" cy="365108"/>
          </a:xfrm>
        </p:spPr>
        <p:txBody>
          <a:bodyPr/>
          <a:lstStyle/>
          <a:p>
            <a:fld id="{DB09130F-5572-4EEF-B992-9383CC0B66A5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495" y="6356056"/>
            <a:ext cx="4114693" cy="36510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376" y="6356056"/>
            <a:ext cx="2743128" cy="365108"/>
          </a:xfrm>
        </p:spPr>
        <p:txBody>
          <a:bodyPr/>
          <a:lstStyle/>
          <a:p>
            <a:fld id="{734B2A1F-0968-4D41-8027-38EABA3E755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44" r="1" b="1"/>
          <a:stretch>
            <a:fillRect/>
          </a:stretch>
        </p:blipFill>
        <p:spPr>
          <a:xfrm>
            <a:off x="20" y="10"/>
            <a:ext cx="12191662" cy="6857672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0"/>
            <a:ext cx="12191682" cy="685768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lumMod val="75000"/>
                  <a:alpha val="34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11" name="矩形 10"/>
          <p:cNvSpPr/>
          <p:nvPr userDrawn="1"/>
        </p:nvSpPr>
        <p:spPr>
          <a:xfrm>
            <a:off x="8153188" y="6721163"/>
            <a:ext cx="4038495" cy="136519"/>
          </a:xfrm>
          <a:prstGeom prst="rect">
            <a:avLst/>
          </a:prstGeom>
          <a:solidFill>
            <a:srgbClr val="292E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12" name="矩形 11"/>
          <p:cNvSpPr/>
          <p:nvPr userDrawn="1"/>
        </p:nvSpPr>
        <p:spPr>
          <a:xfrm>
            <a:off x="4038495" y="6721163"/>
            <a:ext cx="4114693" cy="136519"/>
          </a:xfrm>
          <a:prstGeom prst="rect">
            <a:avLst/>
          </a:prstGeom>
          <a:solidFill>
            <a:srgbClr val="E000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13" name="矩形 12"/>
          <p:cNvSpPr/>
          <p:nvPr userDrawn="1"/>
        </p:nvSpPr>
        <p:spPr>
          <a:xfrm>
            <a:off x="0" y="6721163"/>
            <a:ext cx="4038495" cy="136519"/>
          </a:xfrm>
          <a:prstGeom prst="rect">
            <a:avLst/>
          </a:prstGeom>
          <a:solidFill>
            <a:srgbClr val="292E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14" name="燕尾形 13"/>
          <p:cNvSpPr/>
          <p:nvPr userDrawn="1"/>
        </p:nvSpPr>
        <p:spPr>
          <a:xfrm>
            <a:off x="462976" y="266206"/>
            <a:ext cx="196765" cy="439817"/>
          </a:xfrm>
          <a:prstGeom prst="chevron">
            <a:avLst/>
          </a:prstGeom>
          <a:solidFill>
            <a:srgbClr val="E000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  <p:sp>
        <p:nvSpPr>
          <p:cNvPr id="15" name="燕尾形 14"/>
          <p:cNvSpPr/>
          <p:nvPr userDrawn="1"/>
        </p:nvSpPr>
        <p:spPr>
          <a:xfrm>
            <a:off x="600131" y="266206"/>
            <a:ext cx="196765" cy="439817"/>
          </a:xfrm>
          <a:prstGeom prst="chevron">
            <a:avLst/>
          </a:prstGeom>
          <a:solidFill>
            <a:srgbClr val="E000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  <p:sp>
        <p:nvSpPr>
          <p:cNvPr id="18" name="五边形 17"/>
          <p:cNvSpPr/>
          <p:nvPr userDrawn="1"/>
        </p:nvSpPr>
        <p:spPr>
          <a:xfrm>
            <a:off x="-1" y="266206"/>
            <a:ext cx="519220" cy="439817"/>
          </a:xfrm>
          <a:prstGeom prst="homePlate">
            <a:avLst>
              <a:gd name="adj" fmla="val 22280"/>
            </a:avLst>
          </a:prstGeom>
          <a:solidFill>
            <a:srgbClr val="292E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 dirty="0"/>
          </a:p>
        </p:txBody>
      </p:sp>
      <p:sp>
        <p:nvSpPr>
          <p:cNvPr id="20" name="矩形 19"/>
          <p:cNvSpPr/>
          <p:nvPr userDrawn="1"/>
        </p:nvSpPr>
        <p:spPr>
          <a:xfrm>
            <a:off x="-7700" y="224517"/>
            <a:ext cx="534615" cy="521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 userDrawn="1"/>
        </p:nvCxnSpPr>
        <p:spPr>
          <a:xfrm>
            <a:off x="2824407" y="507976"/>
            <a:ext cx="9367275" cy="0"/>
          </a:xfrm>
          <a:prstGeom prst="line">
            <a:avLst/>
          </a:prstGeom>
          <a:ln>
            <a:solidFill>
              <a:srgbClr val="292E3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6271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951184"/>
            <a:ext cx="11829027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20" y="0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8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标题 3"/>
          <p:cNvSpPr txBox="1"/>
          <p:nvPr userDrawn="1"/>
        </p:nvSpPr>
        <p:spPr bwMode="auto">
          <a:xfrm>
            <a:off x="192088" y="214313"/>
            <a:ext cx="6840537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      和            的结构分析与应用</a:t>
            </a:r>
            <a:r>
              <a:rPr lang="zh-CN" altLang="en-US" sz="4400" b="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6" name="矩形 5"/>
          <p:cNvSpPr>
            <a:spLocks noChangeArrowheads="1"/>
          </p:cNvSpPr>
          <p:nvPr userDrawn="1"/>
        </p:nvSpPr>
        <p:spPr bwMode="auto">
          <a:xfrm>
            <a:off x="1239838" y="214313"/>
            <a:ext cx="7493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40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栈</a:t>
            </a:r>
          </a:p>
        </p:txBody>
      </p:sp>
      <p:sp>
        <p:nvSpPr>
          <p:cNvPr id="7" name="矩形 6"/>
          <p:cNvSpPr>
            <a:spLocks noChangeArrowheads="1"/>
          </p:cNvSpPr>
          <p:nvPr userDrawn="1"/>
        </p:nvSpPr>
        <p:spPr bwMode="auto">
          <a:xfrm>
            <a:off x="2408238" y="214313"/>
            <a:ext cx="13144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40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队列</a:t>
            </a:r>
          </a:p>
        </p:txBody>
      </p:sp>
      <p:sp>
        <p:nvSpPr>
          <p:cNvPr id="8" name="矩形 7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9" name="Line 10"/>
          <p:cNvSpPr>
            <a:spLocks noChangeShapeType="1"/>
          </p:cNvSpPr>
          <p:nvPr userDrawn="1"/>
        </p:nvSpPr>
        <p:spPr bwMode="auto">
          <a:xfrm>
            <a:off x="1847850" y="1989138"/>
            <a:ext cx="8496300" cy="0"/>
          </a:xfrm>
          <a:prstGeom prst="line">
            <a:avLst/>
          </a:prstGeom>
          <a:noFill/>
          <a:ln w="9525">
            <a:solidFill>
              <a:srgbClr val="969696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0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1393825" y="1989138"/>
            <a:ext cx="580707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2809875" y="3365500"/>
            <a:ext cx="4368800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2809875" y="4797425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0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2809875" y="1989138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1271588" y="3365500"/>
            <a:ext cx="5907087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2809875" y="4797425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0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2809875" y="1989138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2809875" y="3365500"/>
            <a:ext cx="4368800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1271588" y="4797425"/>
            <a:ext cx="5929312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 bwMode="auto">
          <a:xfrm>
            <a:off x="7248525" y="-26988"/>
            <a:ext cx="5010150" cy="6884988"/>
          </a:xfrm>
          <a:prstGeom prst="rect">
            <a:avLst/>
          </a:prstGeom>
          <a:solidFill>
            <a:schemeClr val="bg1">
              <a:lumMod val="7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3" name="任意多边形 2"/>
          <p:cNvSpPr/>
          <p:nvPr userDrawn="1"/>
        </p:nvSpPr>
        <p:spPr bwMode="auto">
          <a:xfrm>
            <a:off x="7248525" y="903288"/>
            <a:ext cx="4943475" cy="4143375"/>
          </a:xfrm>
          <a:custGeom>
            <a:avLst/>
            <a:gdLst>
              <a:gd name="T0" fmla="*/ 0 w 4940135"/>
              <a:gd name="T1" fmla="*/ 11866 h 4144488"/>
              <a:gd name="T2" fmla="*/ 1274202 w 4940135"/>
              <a:gd name="T3" fmla="*/ 4141150 h 4144488"/>
              <a:gd name="T4" fmla="*/ 4953907 w 4940135"/>
              <a:gd name="T5" fmla="*/ 2622332 h 4144488"/>
              <a:gd name="T6" fmla="*/ 4036958 w 4940135"/>
              <a:gd name="T7" fmla="*/ 0 h 4144488"/>
              <a:gd name="T8" fmla="*/ 0 w 4940135"/>
              <a:gd name="T9" fmla="*/ 11866 h 4144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40135" h="4144488">
                <a:moveTo>
                  <a:pt x="0" y="11875"/>
                </a:moveTo>
                <a:lnTo>
                  <a:pt x="1270660" y="4144488"/>
                </a:lnTo>
                <a:lnTo>
                  <a:pt x="4940135" y="2624446"/>
                </a:lnTo>
                <a:lnTo>
                  <a:pt x="4025735" y="0"/>
                </a:lnTo>
                <a:lnTo>
                  <a:pt x="0" y="1187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任意多边形 3"/>
          <p:cNvSpPr/>
          <p:nvPr userDrawn="1"/>
        </p:nvSpPr>
        <p:spPr bwMode="auto">
          <a:xfrm>
            <a:off x="11542713" y="-23813"/>
            <a:ext cx="665162" cy="3527426"/>
          </a:xfrm>
          <a:custGeom>
            <a:avLst/>
            <a:gdLst>
              <a:gd name="T0" fmla="*/ 0 w 665018"/>
              <a:gd name="T1" fmla="*/ 0 h 3526972"/>
              <a:gd name="T2" fmla="*/ 665450 w 665018"/>
              <a:gd name="T3" fmla="*/ 0 h 3526972"/>
              <a:gd name="T4" fmla="*/ 653565 w 665018"/>
              <a:gd name="T5" fmla="*/ 3528334 h 3526972"/>
              <a:gd name="T6" fmla="*/ 0 w 665018"/>
              <a:gd name="T7" fmla="*/ 0 h 35269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65018" h="3526972">
                <a:moveTo>
                  <a:pt x="0" y="0"/>
                </a:moveTo>
                <a:lnTo>
                  <a:pt x="665018" y="0"/>
                </a:lnTo>
                <a:cubicBezTo>
                  <a:pt x="661059" y="1175657"/>
                  <a:pt x="657101" y="2351315"/>
                  <a:pt x="653142" y="352697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任意多边形 4"/>
          <p:cNvSpPr/>
          <p:nvPr userDrawn="1"/>
        </p:nvSpPr>
        <p:spPr bwMode="auto">
          <a:xfrm>
            <a:off x="9867900" y="3538538"/>
            <a:ext cx="2351088" cy="3408362"/>
          </a:xfrm>
          <a:custGeom>
            <a:avLst/>
            <a:gdLst>
              <a:gd name="T0" fmla="*/ 2350636 w 2351314"/>
              <a:gd name="T1" fmla="*/ 0 h 3408218"/>
              <a:gd name="T2" fmla="*/ 1377141 w 2351314"/>
              <a:gd name="T3" fmla="*/ 3408650 h 3408218"/>
              <a:gd name="T4" fmla="*/ 130589 w 2351314"/>
              <a:gd name="T5" fmla="*/ 3349265 h 3408218"/>
              <a:gd name="T6" fmla="*/ 0 w 2351314"/>
              <a:gd name="T7" fmla="*/ 3004838 h 3408218"/>
              <a:gd name="T8" fmla="*/ 2350636 w 2351314"/>
              <a:gd name="T9" fmla="*/ 0 h 3408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51314" h="3408218">
                <a:moveTo>
                  <a:pt x="2351314" y="0"/>
                </a:moveTo>
                <a:lnTo>
                  <a:pt x="1377537" y="3408218"/>
                </a:lnTo>
                <a:lnTo>
                  <a:pt x="130628" y="3348841"/>
                </a:lnTo>
                <a:lnTo>
                  <a:pt x="0" y="3004457"/>
                </a:lnTo>
                <a:lnTo>
                  <a:pt x="2351314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951184"/>
            <a:ext cx="11829027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20" y="0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8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12192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C7A3333-C060-47CF-9D36-2CFB8EC77F88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AC8D966-5225-42BE-92A7-9F90258D87E0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90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15156-E74B-45BF-8FC9-143975F80238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C17ED-0432-49A9-8B5B-72B2584086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497835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23200" y="6461126"/>
            <a:ext cx="38608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+mj-lt"/>
                <a:ea typeface="+mn-ea"/>
              </a:defRPr>
            </a:lvl1pPr>
          </a:lstStyle>
          <a:p>
            <a:pPr eaLnBrk="1" hangingPunct="1">
              <a:defRPr/>
            </a:pPr>
            <a:r>
              <a:rPr lang="en-US" altLang="zh-CN">
                <a:solidFill>
                  <a:srgbClr val="163794"/>
                </a:solidFill>
              </a:rPr>
              <a:t>Company Logo</a:t>
            </a:r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73600" y="6461126"/>
            <a:ext cx="28448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200" b="0">
                <a:latin typeface="+mj-lt"/>
                <a:ea typeface="+mn-ea"/>
              </a:defRPr>
            </a:lvl1pPr>
          </a:lstStyle>
          <a:p>
            <a:pPr eaLnBrk="1" hangingPunct="1">
              <a:defRPr/>
            </a:pPr>
            <a:fld id="{90FE522A-ED29-4A89-9F16-E7938CF0FEB4}" type="slidenum">
              <a:rPr lang="zh-CN" altLang="en-US">
                <a:solidFill>
                  <a:srgbClr val="163794"/>
                </a:solidFill>
              </a:rPr>
              <a:t>‹#›</a:t>
            </a:fld>
            <a:endParaRPr lang="en-US" altLang="zh-CN">
              <a:solidFill>
                <a:srgbClr val="163794"/>
              </a:solidFill>
            </a:endParaRPr>
          </a:p>
        </p:txBody>
      </p:sp>
      <p:sp>
        <p:nvSpPr>
          <p:cNvPr id="1028" name="Rectangle 10"/>
          <p:cNvSpPr>
            <a:spLocks noChangeArrowheads="1"/>
          </p:cNvSpPr>
          <p:nvPr userDrawn="1"/>
        </p:nvSpPr>
        <p:spPr bwMode="gray">
          <a:xfrm>
            <a:off x="0" y="6477000"/>
            <a:ext cx="12192000" cy="381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sz="1800" b="0">
              <a:solidFill>
                <a:srgbClr val="163794"/>
              </a:solidFill>
              <a:ea typeface="宋体" panose="02010600030101010101" pitchFamily="2" charset="-122"/>
            </a:endParaRPr>
          </a:p>
        </p:txBody>
      </p:sp>
      <p:sp>
        <p:nvSpPr>
          <p:cNvPr id="1029" name="Text Box 11"/>
          <p:cNvSpPr txBox="1">
            <a:spLocks noChangeArrowheads="1"/>
          </p:cNvSpPr>
          <p:nvPr userDrawn="1"/>
        </p:nvSpPr>
        <p:spPr bwMode="auto">
          <a:xfrm>
            <a:off x="0" y="6491288"/>
            <a:ext cx="262129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1800" b="0">
                <a:solidFill>
                  <a:srgbClr val="163794"/>
                </a:solidFill>
                <a:ea typeface="宋体" panose="02010600030101010101" pitchFamily="2" charset="-122"/>
              </a:rPr>
              <a:t>www.weihaicollege.com</a:t>
            </a:r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4176184" y="6432550"/>
            <a:ext cx="20313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>
                <a:solidFill>
                  <a:srgbClr val="990000"/>
                </a:solidFill>
                <a:latin typeface="华文新魏" pitchFamily="2" charset="-122"/>
              </a:rPr>
              <a:t>分析检验技术</a:t>
            </a:r>
          </a:p>
        </p:txBody>
      </p:sp>
      <p:sp>
        <p:nvSpPr>
          <p:cNvPr id="1031" name="Text Box 13"/>
          <p:cNvSpPr txBox="1">
            <a:spLocks noChangeArrowheads="1"/>
          </p:cNvSpPr>
          <p:nvPr userDrawn="1"/>
        </p:nvSpPr>
        <p:spPr bwMode="auto">
          <a:xfrm>
            <a:off x="7440084" y="6477001"/>
            <a:ext cx="34163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00" b="0">
                <a:solidFill>
                  <a:srgbClr val="163794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威海职业学院生物与化学工程系</a:t>
            </a:r>
          </a:p>
        </p:txBody>
      </p:sp>
      <p:sp>
        <p:nvSpPr>
          <p:cNvPr id="114724" name="AutoShape 36"/>
          <p:cNvSpPr>
            <a:spLocks noChangeArrowheads="1"/>
          </p:cNvSpPr>
          <p:nvPr userDrawn="1"/>
        </p:nvSpPr>
        <p:spPr bwMode="auto">
          <a:xfrm>
            <a:off x="0" y="1"/>
            <a:ext cx="12192000" cy="8366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 b="0">
              <a:solidFill>
                <a:srgbClr val="163794"/>
              </a:solidFill>
              <a:ea typeface="宋体" panose="02010600030101010101" pitchFamily="2" charset="-122"/>
            </a:endParaRPr>
          </a:p>
        </p:txBody>
      </p:sp>
      <p:pic>
        <p:nvPicPr>
          <p:cNvPr id="1033" name="Picture 15" descr="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699684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WordArt 40"/>
          <p:cNvSpPr>
            <a:spLocks noChangeArrowheads="1" noChangeShapeType="1" noTextEdit="1"/>
          </p:cNvSpPr>
          <p:nvPr userDrawn="1"/>
        </p:nvSpPr>
        <p:spPr bwMode="auto">
          <a:xfrm>
            <a:off x="2832100" y="188914"/>
            <a:ext cx="7315200" cy="485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/>
            <a:r>
              <a:rPr lang="zh-CN" altLang="en-US" sz="3600" kern="10" spc="720"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华文行楷"/>
                <a:ea typeface="华文行楷"/>
              </a:rPr>
              <a:t>校污水处理厂水质指标检测</a:t>
            </a:r>
          </a:p>
        </p:txBody>
      </p:sp>
      <p:sp>
        <p:nvSpPr>
          <p:cNvPr id="1035" name="Text Box 46"/>
          <p:cNvSpPr txBox="1">
            <a:spLocks noChangeArrowheads="1"/>
          </p:cNvSpPr>
          <p:nvPr userDrawn="1"/>
        </p:nvSpPr>
        <p:spPr bwMode="auto">
          <a:xfrm>
            <a:off x="3407834" y="765175"/>
            <a:ext cx="42098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任务</a:t>
            </a:r>
            <a:r>
              <a:rPr lang="en-US" altLang="zh-CN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   </a:t>
            </a:r>
            <a:r>
              <a:rPr lang="zh-CN" altLang="en-US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处理水总硬度的测定</a:t>
            </a:r>
          </a:p>
        </p:txBody>
      </p:sp>
      <p:sp>
        <p:nvSpPr>
          <p:cNvPr id="114735" name="AutoShape 47"/>
          <p:cNvSpPr>
            <a:spLocks noChangeArrowheads="1"/>
          </p:cNvSpPr>
          <p:nvPr userDrawn="1"/>
        </p:nvSpPr>
        <p:spPr bwMode="gray">
          <a:xfrm>
            <a:off x="0" y="6237288"/>
            <a:ext cx="12192000" cy="290512"/>
          </a:xfrm>
          <a:prstGeom prst="can">
            <a:avLst>
              <a:gd name="adj" fmla="val 32032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 sz="2800">
              <a:solidFill>
                <a:srgbClr val="163794"/>
              </a:solidFill>
              <a:ea typeface="华文新魏" pitchFamily="2" charset="-122"/>
            </a:endParaRPr>
          </a:p>
        </p:txBody>
      </p:sp>
      <p:sp>
        <p:nvSpPr>
          <p:cNvPr id="1037" name="AutoShape 48"/>
          <p:cNvSpPr>
            <a:spLocks noChangeArrowheads="1"/>
          </p:cNvSpPr>
          <p:nvPr userDrawn="1"/>
        </p:nvSpPr>
        <p:spPr bwMode="auto">
          <a:xfrm>
            <a:off x="0" y="1196975"/>
            <a:ext cx="12192000" cy="5040313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2"/>
                    </a:gs>
                    <a:gs pos="100000">
                      <a:srgbClr val="838383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algn="ctr">
              <a:defRPr/>
            </a:pPr>
            <a:endParaRPr lang="zh-CN" altLang="en-US" sz="1800" b="0">
              <a:solidFill>
                <a:srgbClr val="163794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24"/>
          <p:cNvSpPr>
            <a:spLocks noChangeArrowheads="1"/>
          </p:cNvSpPr>
          <p:nvPr/>
        </p:nvSpPr>
        <p:spPr bwMode="auto">
          <a:xfrm>
            <a:off x="768150" y="2133601"/>
            <a:ext cx="116203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sz="2000" b="1">
                <a:solidFill>
                  <a:schemeClr val="bg1"/>
                </a:solidFill>
                <a:ea typeface="微软雅黑" pitchFamily="34" charset="-122"/>
                <a:sym typeface="Arial Unicode MS" pitchFamily="34" charset="-122"/>
              </a:rPr>
              <a:t>绩效概述</a:t>
            </a:r>
          </a:p>
        </p:txBody>
      </p:sp>
      <p:sp>
        <p:nvSpPr>
          <p:cNvPr id="19" name="矩形 24"/>
          <p:cNvSpPr>
            <a:spLocks noChangeArrowheads="1"/>
          </p:cNvSpPr>
          <p:nvPr/>
        </p:nvSpPr>
        <p:spPr bwMode="auto">
          <a:xfrm>
            <a:off x="1488687" y="3552826"/>
            <a:ext cx="116033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sz="2000" b="1">
                <a:solidFill>
                  <a:schemeClr val="bg1"/>
                </a:solidFill>
                <a:ea typeface="微软雅黑" pitchFamily="34" charset="-122"/>
                <a:sym typeface="Arial Unicode MS" pitchFamily="34" charset="-122"/>
              </a:rPr>
              <a:t>绩效管理</a:t>
            </a:r>
          </a:p>
        </p:txBody>
      </p:sp>
      <p:sp>
        <p:nvSpPr>
          <p:cNvPr id="20" name="矩形 24"/>
          <p:cNvSpPr>
            <a:spLocks noChangeArrowheads="1"/>
          </p:cNvSpPr>
          <p:nvPr/>
        </p:nvSpPr>
        <p:spPr bwMode="auto">
          <a:xfrm>
            <a:off x="625313" y="4797426"/>
            <a:ext cx="251870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sz="2000" b="1" dirty="0">
                <a:solidFill>
                  <a:schemeClr val="bg1"/>
                </a:solidFill>
                <a:ea typeface="微软雅黑" pitchFamily="34" charset="-122"/>
                <a:sym typeface="Arial Unicode MS" pitchFamily="34" charset="-122"/>
              </a:rPr>
              <a:t>绩效管理实施过程</a:t>
            </a:r>
          </a:p>
        </p:txBody>
      </p:sp>
      <p:sp>
        <p:nvSpPr>
          <p:cNvPr id="21" name="矩形 20"/>
          <p:cNvSpPr/>
          <p:nvPr/>
        </p:nvSpPr>
        <p:spPr>
          <a:xfrm>
            <a:off x="768150" y="1178850"/>
            <a:ext cx="10472736" cy="3201988"/>
          </a:xfrm>
          <a:prstGeom prst="rect">
            <a:avLst/>
          </a:prstGeom>
          <a:solidFill>
            <a:srgbClr val="014C8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Franklin Gothic Medium"/>
              <a:ea typeface="微软雅黑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100667" y="1538874"/>
            <a:ext cx="3468723" cy="2720579"/>
          </a:xfrm>
          <a:prstGeom prst="rect">
            <a:avLst/>
          </a:prstGeom>
          <a:gradFill>
            <a:gsLst>
              <a:gs pos="45000">
                <a:srgbClr val="025DA9">
                  <a:lumMod val="98000"/>
                  <a:lumOff val="2000"/>
                </a:srgbClr>
              </a:gs>
              <a:gs pos="0">
                <a:srgbClr val="026DCE"/>
              </a:gs>
              <a:gs pos="95000">
                <a:srgbClr val="014C83"/>
              </a:gs>
            </a:gsLst>
            <a:path path="circle">
              <a:fillToRect l="50000" t="50000" r="50000" b="50000"/>
            </a:path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Franklin Gothic Medium"/>
              <a:ea typeface="微软雅黑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00667" y="3705581"/>
            <a:ext cx="8820588" cy="398464"/>
          </a:xfrm>
          <a:prstGeom prst="rect">
            <a:avLst/>
          </a:prstGeom>
          <a:solidFill>
            <a:srgbClr val="012E57">
              <a:lumMod val="25000"/>
              <a:lumOff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Franklin Gothic Medium"/>
              <a:ea typeface="微软雅黑"/>
              <a:cs typeface="+mn-cs"/>
            </a:endParaRPr>
          </a:p>
        </p:txBody>
      </p:sp>
      <p:sp>
        <p:nvSpPr>
          <p:cNvPr id="24" name="TextBox 6"/>
          <p:cNvSpPr txBox="1">
            <a:spLocks noChangeArrowheads="1"/>
          </p:cNvSpPr>
          <p:nvPr/>
        </p:nvSpPr>
        <p:spPr bwMode="auto">
          <a:xfrm>
            <a:off x="2847154" y="2011928"/>
            <a:ext cx="739362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3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Arial" charset="0"/>
              </a:rPr>
              <a:t>项目一  选定资金筹集方案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764736" y="5211959"/>
            <a:ext cx="166328" cy="331332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00" tIns="60950" rIns="121900" bIns="60950" numCol="1" anchor="t" anchorCtr="0" compatLnSpc="1"/>
          <a:lstStyle/>
          <a:p>
            <a:endParaRPr lang="en-US" sz="3200">
              <a:latin typeface="+mn-ea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8329" y="1037350"/>
            <a:ext cx="1270165" cy="3688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t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+mn-ea"/>
                <a:sym typeface="+mn-ea"/>
              </a:rPr>
              <a:t>做一做：</a:t>
            </a:r>
          </a:p>
        </p:txBody>
      </p:sp>
      <p:sp>
        <p:nvSpPr>
          <p:cNvPr id="106" name="文本框 105"/>
          <p:cNvSpPr txBox="1"/>
          <p:nvPr/>
        </p:nvSpPr>
        <p:spPr>
          <a:xfrm>
            <a:off x="2217363" y="1271133"/>
            <a:ext cx="5080661" cy="46026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zh-CN" sz="2400" b="1" dirty="0">
                <a:latin typeface="+mn-ea"/>
                <a:ea typeface="+mn-ea"/>
              </a:rPr>
              <a:t>威盛公司</a:t>
            </a:r>
            <a:r>
              <a:rPr lang="zh-CN" sz="2400" b="1" dirty="0">
                <a:latin typeface="+mn-ea"/>
                <a:ea typeface="+mn-ea"/>
                <a:cs typeface="Times New Roman" panose="02020603050405020304" pitchFamily="18" charset="0"/>
              </a:rPr>
              <a:t>2019年初资本结构表</a:t>
            </a:r>
            <a:endParaRPr lang="zh-CN" altLang="en-US" sz="2400" dirty="0">
              <a:latin typeface="+mn-ea"/>
              <a:ea typeface="+mn-ea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61493889"/>
              </p:ext>
            </p:extLst>
          </p:nvPr>
        </p:nvGraphicFramePr>
        <p:xfrm>
          <a:off x="949048" y="1741720"/>
          <a:ext cx="6984937" cy="20505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007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011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资金来源</a:t>
                      </a:r>
                      <a:endParaRPr lang="en-US" altLang="en-US" sz="2400" b="1" dirty="0"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68589" marR="68589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金额</a:t>
                      </a:r>
                      <a:endParaRPr lang="en-US" altLang="en-US" sz="2400" b="1"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68589" marR="68589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11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普通股5万股（筹资费率2%）</a:t>
                      </a:r>
                      <a:endParaRPr lang="en-US" altLang="en-US" sz="2400" b="1" dirty="0"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68589" marR="68589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500</a:t>
                      </a:r>
                      <a:endParaRPr lang="en-US" altLang="en-US" sz="2400" b="1"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68589" marR="68589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11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长期债券年利率10%（筹资费率2%）</a:t>
                      </a:r>
                      <a:endParaRPr lang="en-US" altLang="en-US" sz="2400" b="1" dirty="0"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68589" marR="68589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300</a:t>
                      </a:r>
                      <a:endParaRPr lang="en-US" altLang="en-US" sz="2400" b="1" dirty="0"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68589" marR="68589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11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长期借款年利率5%（</a:t>
                      </a:r>
                      <a:r>
                        <a:rPr lang="en-US" sz="2400" b="1" dirty="0" err="1"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无筹资费率</a:t>
                      </a:r>
                      <a:r>
                        <a:rPr lang="en-US" sz="2400" b="1" dirty="0"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</a:t>
                      </a:r>
                      <a:endParaRPr lang="en-US" altLang="en-US" sz="2400" b="1" dirty="0"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68589" marR="68589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200</a:t>
                      </a:r>
                      <a:endParaRPr lang="en-US" altLang="en-US" sz="2400" b="1" dirty="0"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68589" marR="68589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11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合计</a:t>
                      </a:r>
                      <a:endParaRPr lang="en-US" altLang="en-US" sz="2400" b="1" dirty="0"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68589" marR="68589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1 000</a:t>
                      </a:r>
                      <a:endParaRPr lang="en-US" altLang="en-US" sz="2400" b="1" dirty="0"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68589" marR="68589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335360" y="4005064"/>
            <a:ext cx="11521280" cy="25015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266700">
              <a:lnSpc>
                <a:spcPct val="110000"/>
              </a:lnSpc>
            </a:pPr>
            <a:r>
              <a:rPr lang="zh-CN" sz="2400" b="1" dirty="0">
                <a:latin typeface="+mn-ea"/>
              </a:rPr>
              <a:t>普通股每股面额100元，今年期望股息为10元，预计以后每年股利率将增加2%，所得税税率为25%。</a:t>
            </a:r>
            <a:r>
              <a:rPr lang="zh-CN" sz="2400" b="1" dirty="0">
                <a:latin typeface="+mn-ea"/>
                <a:sym typeface="+mn-ea"/>
              </a:rPr>
              <a:t>该企业现拟增资500万元，有以下两个方案可供选择：</a:t>
            </a:r>
          </a:p>
          <a:p>
            <a:pPr marL="0" indent="266700">
              <a:lnSpc>
                <a:spcPct val="110000"/>
              </a:lnSpc>
            </a:pPr>
            <a:r>
              <a:rPr lang="zh-CN" sz="2400" b="1" dirty="0">
                <a:latin typeface="+mn-ea"/>
                <a:sym typeface="+mn-ea"/>
              </a:rPr>
              <a:t>甲方案：发行长期债券500万元，年利率12%，筹资费率2%。普通股每股股息增加到12元，以后每年需增加3%。</a:t>
            </a:r>
          </a:p>
          <a:p>
            <a:pPr marL="0" indent="266700">
              <a:lnSpc>
                <a:spcPct val="110000"/>
              </a:lnSpc>
            </a:pPr>
            <a:r>
              <a:rPr lang="zh-CN" sz="2400" b="1" dirty="0">
                <a:latin typeface="+mn-ea"/>
                <a:sym typeface="+mn-ea"/>
              </a:rPr>
              <a:t>乙方案：发行长期债券250万元，年利率10%，筹资费率2%，另以每股125元发行股票250万元，筹资费率3%，普通股每股股息增加到12元，以后每年仍增加3%。</a:t>
            </a:r>
            <a:endParaRPr lang="zh-CN" altLang="en-US" sz="2400" b="1" dirty="0">
              <a:latin typeface="+mn-ea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3555510" y="4793140"/>
            <a:ext cx="5080661" cy="52946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355600"/>
            <a:endParaRPr lang="zh-CN" sz="1050" b="0">
              <a:latin typeface="+mn-ea"/>
              <a:ea typeface="+mn-ea"/>
            </a:endParaRPr>
          </a:p>
          <a:p>
            <a:endParaRPr lang="zh-CN" altLang="en-US">
              <a:latin typeface="+mn-ea"/>
              <a:ea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8148" y="49302"/>
            <a:ext cx="5108756" cy="613803"/>
            <a:chOff x="1271464" y="2420888"/>
            <a:chExt cx="4392488" cy="613803"/>
          </a:xfrm>
        </p:grpSpPr>
        <p:sp>
          <p:nvSpPr>
            <p:cNvPr id="11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进行资本结构决策</a:t>
              </a:r>
            </a:p>
          </p:txBody>
        </p:sp>
      </p:grpSp>
      <p:sp>
        <p:nvSpPr>
          <p:cNvPr id="13" name="文本框 106"/>
          <p:cNvSpPr txBox="1"/>
          <p:nvPr/>
        </p:nvSpPr>
        <p:spPr>
          <a:xfrm>
            <a:off x="8071095" y="1960194"/>
            <a:ext cx="3816424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66700"/>
            <a:r>
              <a:rPr lang="zh-CN" sz="2400" b="1" dirty="0">
                <a:latin typeface="+mn-ea"/>
                <a:ea typeface="+mn-ea"/>
              </a:rPr>
              <a:t>要求：</a:t>
            </a:r>
          </a:p>
          <a:p>
            <a:pPr marL="0" indent="266700"/>
            <a:r>
              <a:rPr lang="zh-CN" sz="2400" b="1" dirty="0">
                <a:latin typeface="+mn-ea"/>
                <a:ea typeface="+mn-ea"/>
              </a:rPr>
              <a:t>（1）计算年初综合资本成本；</a:t>
            </a:r>
          </a:p>
          <a:p>
            <a:pPr marL="0" indent="266700"/>
            <a:r>
              <a:rPr lang="zh-CN" sz="2400" b="1" dirty="0">
                <a:latin typeface="+mn-ea"/>
                <a:ea typeface="+mn-ea"/>
              </a:rPr>
              <a:t>（2）试做出增资决策。</a:t>
            </a:r>
            <a:endParaRPr lang="zh-CN" altLang="en-US" sz="2400" b="1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73891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764736" y="5211959"/>
            <a:ext cx="166328" cy="331332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00" tIns="60950" rIns="121900" bIns="60950" numCol="1" anchor="t" anchorCtr="0" compatLnSpc="1"/>
          <a:lstStyle/>
          <a:p>
            <a:endParaRPr 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442018" y="1196752"/>
            <a:ext cx="1655025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zh-CN" sz="2400" b="1" dirty="0">
                <a:latin typeface="+mn-ea"/>
                <a:ea typeface="+mn-ea"/>
                <a:sym typeface="+mn-ea"/>
              </a:rPr>
              <a:t>（1）年初</a:t>
            </a:r>
            <a:endParaRPr lang="zh-CN" altLang="en-US" sz="2400" b="1" dirty="0">
              <a:latin typeface="+mn-ea"/>
              <a:ea typeface="+mn-ea"/>
              <a:sym typeface="+mn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8148" y="49302"/>
            <a:ext cx="5108756" cy="613803"/>
            <a:chOff x="1271464" y="2420888"/>
            <a:chExt cx="4392488" cy="613803"/>
          </a:xfrm>
        </p:grpSpPr>
        <p:sp>
          <p:nvSpPr>
            <p:cNvPr id="13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进行资本结构决策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"/>
              <p:cNvSpPr txBox="1"/>
              <p:nvPr/>
            </p:nvSpPr>
            <p:spPr>
              <a:xfrm>
                <a:off x="2097043" y="1909255"/>
                <a:ext cx="7543130" cy="6863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indent="0"/>
                <a:r>
                  <a:rPr lang="zh-CN" altLang="en-US" sz="2400" b="1" dirty="0">
                    <a:latin typeface="+mn-ea"/>
                    <a:ea typeface="+mn-ea"/>
                    <a:sym typeface="+mn-ea"/>
                  </a:rPr>
                  <a:t>普通股资金成本</a:t>
                </a:r>
                <a:r>
                  <a:rPr lang="en-US" altLang="zh-CN" sz="2400" b="1" dirty="0">
                    <a:latin typeface="+mn-ea"/>
                    <a:ea typeface="+mn-ea"/>
                    <a:sym typeface="+mn-ea"/>
                  </a:rPr>
                  <a:t>=</a:t>
                </a:r>
                <a:r>
                  <a:rPr lang="en-US" altLang="zh-CN" sz="2400" dirty="0"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latin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𝟏𝟎</m:t>
                        </m:r>
                      </m:num>
                      <m:den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  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𝟏𝟎𝟎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∗</m:t>
                        </m:r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(</m:t>
                        </m:r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</m:t>
                        </m:r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)</m:t>
                        </m:r>
                      </m:den>
                    </m:f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+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𝟐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%</m:t>
                    </m:r>
                    <m:r>
                      <a:rPr lang="en-US" altLang="zh-CN" sz="2800" b="1" i="0" smtClean="0">
                        <a:latin typeface="Cambria Math"/>
                        <a:sym typeface="+mn-ea"/>
                      </a:rPr>
                      <m:t>=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𝟏𝟐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.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𝟐𝟎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%</m:t>
                    </m:r>
                  </m:oMath>
                </a14:m>
                <a:endParaRPr lang="zh-CN" altLang="en-US" sz="2800" b="1" dirty="0">
                  <a:latin typeface="+mn-ea"/>
                  <a:ea typeface="+mn-ea"/>
                  <a:sym typeface="+mn-ea"/>
                </a:endParaRPr>
              </a:p>
            </p:txBody>
          </p:sp>
        </mc:Choice>
        <mc:Fallback xmlns="">
          <p:sp>
            <p:nvSpPr>
              <p:cNvPr id="15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7043" y="1909255"/>
                <a:ext cx="7543130" cy="686342"/>
              </a:xfrm>
              <a:prstGeom prst="rect">
                <a:avLst/>
              </a:prstGeom>
              <a:blipFill rotWithShape="1">
                <a:blip r:embed="rId2"/>
                <a:stretch>
                  <a:fillRect l="-2425" b="-8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"/>
              <p:cNvSpPr txBox="1"/>
              <p:nvPr/>
            </p:nvSpPr>
            <p:spPr>
              <a:xfrm>
                <a:off x="2097043" y="2747997"/>
                <a:ext cx="7543130" cy="7313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indent="0"/>
                <a:r>
                  <a:rPr lang="zh-CN" altLang="en-US" sz="2400" b="1" dirty="0">
                    <a:latin typeface="+mn-ea"/>
                    <a:ea typeface="+mn-ea"/>
                    <a:sym typeface="+mn-ea"/>
                  </a:rPr>
                  <a:t>债券资金成本</a:t>
                </a:r>
                <a:r>
                  <a:rPr lang="en-US" altLang="zh-CN" sz="2400" b="1" dirty="0">
                    <a:latin typeface="+mn-ea"/>
                    <a:ea typeface="+mn-ea"/>
                    <a:sym typeface="+mn-ea"/>
                  </a:rPr>
                  <a:t>=</a:t>
                </a:r>
                <a:r>
                  <a:rPr lang="en-US" altLang="zh-CN" sz="2400" dirty="0"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latin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%∗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（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𝟐𝟓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）</m:t>
                        </m:r>
                      </m:num>
                      <m:den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  </m:t>
                        </m:r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</m:t>
                        </m:r>
                      </m:den>
                    </m:f>
                    <m:r>
                      <a:rPr lang="en-US" altLang="zh-CN" sz="2800" b="1" i="0" smtClean="0">
                        <a:latin typeface="Cambria Math"/>
                        <a:sym typeface="+mn-ea"/>
                      </a:rPr>
                      <m:t>=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𝟕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.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𝟔𝟓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%</m:t>
                    </m:r>
                  </m:oMath>
                </a14:m>
                <a:endParaRPr lang="zh-CN" altLang="en-US" sz="2800" b="1" dirty="0">
                  <a:latin typeface="+mn-ea"/>
                  <a:ea typeface="+mn-ea"/>
                  <a:sym typeface="+mn-ea"/>
                </a:endParaRPr>
              </a:p>
            </p:txBody>
          </p:sp>
        </mc:Choice>
        <mc:Fallback xmlns="">
          <p:sp>
            <p:nvSpPr>
              <p:cNvPr id="16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7043" y="2747997"/>
                <a:ext cx="7543130" cy="731354"/>
              </a:xfrm>
              <a:prstGeom prst="rect">
                <a:avLst/>
              </a:prstGeom>
              <a:blipFill rotWithShape="1">
                <a:blip r:embed="rId3"/>
                <a:stretch>
                  <a:fillRect l="-2425" b="-7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"/>
              <p:cNvSpPr txBox="1"/>
              <p:nvPr/>
            </p:nvSpPr>
            <p:spPr>
              <a:xfrm>
                <a:off x="2111986" y="3755302"/>
                <a:ext cx="7543130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indent="0"/>
                <a:r>
                  <a:rPr lang="zh-CN" altLang="en-US" sz="2400" dirty="0">
                    <a:latin typeface="+mn-ea"/>
                    <a:ea typeface="+mn-ea"/>
                    <a:sym typeface="+mn-ea"/>
                  </a:rPr>
                  <a:t>长期借款</a:t>
                </a:r>
                <a:r>
                  <a:rPr lang="zh-CN" altLang="en-US" sz="2400" b="1" dirty="0">
                    <a:latin typeface="+mn-ea"/>
                    <a:ea typeface="+mn-ea"/>
                    <a:sym typeface="+mn-ea"/>
                  </a:rPr>
                  <a:t>资金成本</a:t>
                </a:r>
                <a:r>
                  <a:rPr lang="en-US" altLang="zh-CN" sz="2400" b="1" dirty="0">
                    <a:latin typeface="+mn-ea"/>
                    <a:ea typeface="+mn-ea"/>
                    <a:sym typeface="+mn-ea"/>
                  </a:rPr>
                  <a:t>=</a:t>
                </a:r>
                <a:r>
                  <a:rPr lang="en-US" altLang="zh-CN" sz="2400" dirty="0">
                    <a:sym typeface="+mn-ea"/>
                  </a:rPr>
                  <a:t> 5%</a:t>
                </a:r>
                <a:r>
                  <a:rPr lang="zh-CN" altLang="en-US" sz="2400" dirty="0">
                    <a:sym typeface="+mn-ea"/>
                  </a:rPr>
                  <a:t>*（</a:t>
                </a:r>
                <a:r>
                  <a:rPr lang="en-US" altLang="zh-CN" sz="2400" dirty="0">
                    <a:sym typeface="+mn-ea"/>
                  </a:rPr>
                  <a:t>1-25%</a:t>
                </a:r>
                <a:r>
                  <a:rPr lang="zh-CN" altLang="en-US" sz="2400" dirty="0">
                    <a:sym typeface="+mn-ea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2800" b="1" i="0" smtClean="0">
                        <a:latin typeface="Cambria Math"/>
                        <a:sym typeface="+mn-ea"/>
                      </a:rPr>
                      <m:t>=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𝟑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.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𝟕𝟓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%</m:t>
                    </m:r>
                  </m:oMath>
                </a14:m>
                <a:endParaRPr lang="zh-CN" altLang="en-US" sz="2800" b="1" dirty="0">
                  <a:latin typeface="+mn-ea"/>
                  <a:ea typeface="+mn-ea"/>
                  <a:sym typeface="+mn-ea"/>
                </a:endParaRPr>
              </a:p>
            </p:txBody>
          </p:sp>
        </mc:Choice>
        <mc:Fallback xmlns="">
          <p:sp>
            <p:nvSpPr>
              <p:cNvPr id="17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1986" y="3755302"/>
                <a:ext cx="7543130" cy="430887"/>
              </a:xfrm>
              <a:prstGeom prst="rect">
                <a:avLst/>
              </a:prstGeom>
              <a:blipFill rotWithShape="1">
                <a:blip r:embed="rId4"/>
                <a:stretch>
                  <a:fillRect l="-2423" t="-15493" b="-394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"/>
              <p:cNvSpPr txBox="1"/>
              <p:nvPr/>
            </p:nvSpPr>
            <p:spPr>
              <a:xfrm>
                <a:off x="2097042" y="4547390"/>
                <a:ext cx="8485750" cy="62869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indent="0"/>
                <a:r>
                  <a:rPr lang="zh-CN" altLang="en-US" sz="2400" dirty="0">
                    <a:latin typeface="+mn-ea"/>
                    <a:ea typeface="+mn-ea"/>
                    <a:sym typeface="+mn-ea"/>
                  </a:rPr>
                  <a:t>综合</a:t>
                </a:r>
                <a:r>
                  <a:rPr lang="zh-CN" altLang="en-US" sz="2400" b="1" dirty="0">
                    <a:latin typeface="+mn-ea"/>
                    <a:ea typeface="+mn-ea"/>
                    <a:sym typeface="+mn-ea"/>
                  </a:rPr>
                  <a:t>资金成本</a:t>
                </a:r>
                <a:r>
                  <a:rPr lang="en-US" altLang="zh-CN" sz="2400" b="1" dirty="0">
                    <a:latin typeface="+mn-ea"/>
                    <a:ea typeface="+mn-ea"/>
                    <a:sym typeface="+mn-ea"/>
                  </a:rPr>
                  <a:t>=</a:t>
                </a:r>
                <a:r>
                  <a:rPr lang="en-US" altLang="zh-CN" sz="2400" dirty="0"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latin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𝟏𝟐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.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%∗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𝟓𝟎𝟎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+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𝟕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.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𝟔𝟓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%∗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𝟑𝟎𝟎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+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𝟑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.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𝟕𝟓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%∗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𝟐𝟎𝟎</m:t>
                        </m:r>
                      </m:num>
                      <m:den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  </m:t>
                        </m:r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𝟎𝟎𝟎</m:t>
                        </m:r>
                      </m:den>
                    </m:f>
                    <m:r>
                      <a:rPr lang="en-US" altLang="zh-CN" sz="2800" b="1" i="0" smtClean="0">
                        <a:latin typeface="Cambria Math"/>
                        <a:sym typeface="+mn-ea"/>
                      </a:rPr>
                      <m:t>=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𝟗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.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𝟏𝟓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%</m:t>
                    </m:r>
                  </m:oMath>
                </a14:m>
                <a:endParaRPr lang="zh-CN" altLang="en-US" sz="2800" b="1" dirty="0">
                  <a:latin typeface="+mn-ea"/>
                  <a:ea typeface="+mn-ea"/>
                  <a:sym typeface="+mn-ea"/>
                </a:endParaRPr>
              </a:p>
            </p:txBody>
          </p:sp>
        </mc:Choice>
        <mc:Fallback xmlns="">
          <p:sp>
            <p:nvSpPr>
              <p:cNvPr id="18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7042" y="4547390"/>
                <a:ext cx="8485750" cy="628698"/>
              </a:xfrm>
              <a:prstGeom prst="rect">
                <a:avLst/>
              </a:prstGeom>
              <a:blipFill rotWithShape="1">
                <a:blip r:embed="rId5"/>
                <a:stretch>
                  <a:fillRect l="-2155" b="-106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33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764736" y="5716465"/>
            <a:ext cx="166328" cy="331332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00" tIns="60950" rIns="121900" bIns="60950" numCol="1" anchor="t" anchorCtr="0" compatLnSpc="1"/>
          <a:lstStyle/>
          <a:p>
            <a:endParaRPr lang="en-US" sz="3200"/>
          </a:p>
        </p:txBody>
      </p:sp>
      <p:sp>
        <p:nvSpPr>
          <p:cNvPr id="187" name="文本框 186"/>
          <p:cNvSpPr txBox="1"/>
          <p:nvPr/>
        </p:nvSpPr>
        <p:spPr>
          <a:xfrm>
            <a:off x="3588218" y="4687552"/>
            <a:ext cx="5133373" cy="41392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endParaRPr lang="en-US" sz="1050" b="0">
              <a:latin typeface="宋体" panose="02010600030101010101" pitchFamily="2" charset="-122"/>
            </a:endParaRPr>
          </a:p>
          <a:p>
            <a:pPr marL="0" indent="0"/>
            <a:r>
              <a:rPr lang="en-US" sz="1050" b="0">
                <a:latin typeface="宋体" panose="02010600030101010101" pitchFamily="2" charset="-122"/>
              </a:rPr>
              <a:t>  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02611" y="1167247"/>
            <a:ext cx="2520280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zh-CN" altLang="zh-CN" sz="2800" dirty="0">
                <a:latin typeface="+mn-ea"/>
                <a:sym typeface="+mn-ea"/>
              </a:rPr>
              <a:t>（</a:t>
            </a:r>
            <a:r>
              <a:rPr lang="en-US" altLang="zh-CN" sz="2800" dirty="0">
                <a:latin typeface="+mn-ea"/>
                <a:sym typeface="+mn-ea"/>
              </a:rPr>
              <a:t>2</a:t>
            </a:r>
            <a:r>
              <a:rPr lang="zh-CN" altLang="zh-CN" sz="2800" dirty="0">
                <a:latin typeface="+mn-ea"/>
                <a:sym typeface="+mn-ea"/>
              </a:rPr>
              <a:t>）</a:t>
            </a:r>
            <a:r>
              <a:rPr lang="zh-CN" sz="2800" b="1" dirty="0">
                <a:latin typeface="+mn-ea"/>
                <a:ea typeface="+mn-ea"/>
                <a:sym typeface="+mn-ea"/>
              </a:rPr>
              <a:t>甲方案：</a:t>
            </a:r>
            <a:endParaRPr lang="zh-CN" altLang="en-US" sz="2800" b="1" dirty="0">
              <a:latin typeface="+mn-ea"/>
              <a:ea typeface="+mn-ea"/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8148" y="49302"/>
            <a:ext cx="5108756" cy="613803"/>
            <a:chOff x="1271464" y="2420888"/>
            <a:chExt cx="4392488" cy="613803"/>
          </a:xfrm>
        </p:grpSpPr>
        <p:sp>
          <p:nvSpPr>
            <p:cNvPr id="12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进行资本结构决策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"/>
              <p:cNvSpPr txBox="1"/>
              <p:nvPr/>
            </p:nvSpPr>
            <p:spPr>
              <a:xfrm>
                <a:off x="2336316" y="1663345"/>
                <a:ext cx="6414438" cy="7313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indent="0"/>
                <a:r>
                  <a:rPr lang="zh-CN" altLang="en-US" sz="2400" b="1" dirty="0">
                    <a:latin typeface="+mn-ea"/>
                    <a:ea typeface="+mn-ea"/>
                    <a:sym typeface="+mn-ea"/>
                  </a:rPr>
                  <a:t>旧债券资金成本</a:t>
                </a:r>
                <a:r>
                  <a:rPr lang="en-US" altLang="zh-CN" sz="2400" b="1" dirty="0">
                    <a:latin typeface="+mn-ea"/>
                    <a:ea typeface="+mn-ea"/>
                    <a:sym typeface="+mn-ea"/>
                  </a:rPr>
                  <a:t>=</a:t>
                </a:r>
                <a:r>
                  <a:rPr lang="en-US" altLang="zh-CN" sz="2400" dirty="0"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latin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%∗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（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𝟐𝟓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）</m:t>
                        </m:r>
                      </m:num>
                      <m:den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  </m:t>
                        </m:r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</m:t>
                        </m:r>
                      </m:den>
                    </m:f>
                    <m:r>
                      <a:rPr lang="en-US" altLang="zh-CN" sz="2800" b="1" i="0" smtClean="0">
                        <a:latin typeface="Cambria Math"/>
                        <a:sym typeface="+mn-ea"/>
                      </a:rPr>
                      <m:t>=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𝟕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.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𝟔𝟓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%</m:t>
                    </m:r>
                  </m:oMath>
                </a14:m>
                <a:endParaRPr lang="zh-CN" altLang="en-US" sz="2800" b="1" dirty="0">
                  <a:latin typeface="+mn-ea"/>
                  <a:ea typeface="+mn-ea"/>
                  <a:sym typeface="+mn-ea"/>
                </a:endParaRPr>
              </a:p>
            </p:txBody>
          </p:sp>
        </mc:Choice>
        <mc:Fallback xmlns="">
          <p:sp>
            <p:nvSpPr>
              <p:cNvPr id="14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6316" y="1663345"/>
                <a:ext cx="6414438" cy="731354"/>
              </a:xfrm>
              <a:prstGeom prst="rect">
                <a:avLst/>
              </a:prstGeom>
              <a:blipFill rotWithShape="1">
                <a:blip r:embed="rId2"/>
                <a:stretch>
                  <a:fillRect l="-2852" b="-7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"/>
              <p:cNvSpPr txBox="1"/>
              <p:nvPr/>
            </p:nvSpPr>
            <p:spPr>
              <a:xfrm>
                <a:off x="2321937" y="2671610"/>
                <a:ext cx="7543130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indent="0"/>
                <a:r>
                  <a:rPr lang="zh-CN" altLang="en-US" sz="2400" dirty="0">
                    <a:latin typeface="+mn-ea"/>
                    <a:ea typeface="+mn-ea"/>
                    <a:sym typeface="+mn-ea"/>
                  </a:rPr>
                  <a:t>长期借款</a:t>
                </a:r>
                <a:r>
                  <a:rPr lang="zh-CN" altLang="en-US" sz="2400" b="1" dirty="0">
                    <a:latin typeface="+mn-ea"/>
                    <a:ea typeface="+mn-ea"/>
                    <a:sym typeface="+mn-ea"/>
                  </a:rPr>
                  <a:t>资金成本</a:t>
                </a:r>
                <a:r>
                  <a:rPr lang="en-US" altLang="zh-CN" sz="2400" b="1" dirty="0">
                    <a:latin typeface="+mn-ea"/>
                    <a:ea typeface="+mn-ea"/>
                    <a:sym typeface="+mn-ea"/>
                  </a:rPr>
                  <a:t>=</a:t>
                </a:r>
                <a:r>
                  <a:rPr lang="en-US" altLang="zh-CN" sz="2400" dirty="0">
                    <a:sym typeface="+mn-ea"/>
                  </a:rPr>
                  <a:t> 5%</a:t>
                </a:r>
                <a:r>
                  <a:rPr lang="zh-CN" altLang="en-US" sz="2400" dirty="0">
                    <a:sym typeface="+mn-ea"/>
                  </a:rPr>
                  <a:t>*（</a:t>
                </a:r>
                <a:r>
                  <a:rPr lang="en-US" altLang="zh-CN" sz="2400" dirty="0">
                    <a:sym typeface="+mn-ea"/>
                  </a:rPr>
                  <a:t>1-25%</a:t>
                </a:r>
                <a:r>
                  <a:rPr lang="zh-CN" altLang="en-US" sz="2400" dirty="0">
                    <a:sym typeface="+mn-ea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2800" b="1" i="0" smtClean="0">
                        <a:latin typeface="Cambria Math"/>
                        <a:sym typeface="+mn-ea"/>
                      </a:rPr>
                      <m:t>=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𝟑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.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𝟕𝟓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%</m:t>
                    </m:r>
                  </m:oMath>
                </a14:m>
                <a:endParaRPr lang="zh-CN" altLang="en-US" sz="2800" b="1" dirty="0">
                  <a:latin typeface="+mn-ea"/>
                  <a:ea typeface="+mn-ea"/>
                  <a:sym typeface="+mn-ea"/>
                </a:endParaRPr>
              </a:p>
            </p:txBody>
          </p:sp>
        </mc:Choice>
        <mc:Fallback xmlns="">
          <p:sp>
            <p:nvSpPr>
              <p:cNvPr id="15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937" y="2671610"/>
                <a:ext cx="7543130" cy="430887"/>
              </a:xfrm>
              <a:prstGeom prst="rect">
                <a:avLst/>
              </a:prstGeom>
              <a:blipFill rotWithShape="1">
                <a:blip r:embed="rId3"/>
                <a:stretch>
                  <a:fillRect l="-2506" t="-15493" b="-394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"/>
              <p:cNvSpPr txBox="1"/>
              <p:nvPr/>
            </p:nvSpPr>
            <p:spPr>
              <a:xfrm>
                <a:off x="2338778" y="3235640"/>
                <a:ext cx="6414438" cy="7313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indent="0"/>
                <a:r>
                  <a:rPr lang="zh-CN" altLang="en-US" sz="2400" b="1" dirty="0">
                    <a:latin typeface="+mn-ea"/>
                    <a:ea typeface="+mn-ea"/>
                    <a:sym typeface="+mn-ea"/>
                  </a:rPr>
                  <a:t>新债券资金成本</a:t>
                </a:r>
                <a:r>
                  <a:rPr lang="en-US" altLang="zh-CN" sz="2400" b="1" dirty="0">
                    <a:latin typeface="+mn-ea"/>
                    <a:ea typeface="+mn-ea"/>
                    <a:sym typeface="+mn-ea"/>
                  </a:rPr>
                  <a:t>=</a:t>
                </a:r>
                <a:r>
                  <a:rPr lang="en-US" altLang="zh-CN" sz="2400" dirty="0"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latin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𝟏𝟐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%∗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（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𝟐𝟓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）</m:t>
                        </m:r>
                      </m:num>
                      <m:den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  </m:t>
                        </m:r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</m:t>
                        </m:r>
                      </m:den>
                    </m:f>
                    <m:r>
                      <a:rPr lang="en-US" altLang="zh-CN" sz="2800" b="1" i="0" smtClean="0">
                        <a:latin typeface="Cambria Math"/>
                        <a:sym typeface="+mn-ea"/>
                      </a:rPr>
                      <m:t>=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𝟗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.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𝟏𝟖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%</m:t>
                    </m:r>
                  </m:oMath>
                </a14:m>
                <a:endParaRPr lang="zh-CN" altLang="en-US" sz="2800" b="1" dirty="0">
                  <a:latin typeface="+mn-ea"/>
                  <a:ea typeface="+mn-ea"/>
                  <a:sym typeface="+mn-ea"/>
                </a:endParaRPr>
              </a:p>
            </p:txBody>
          </p:sp>
        </mc:Choice>
        <mc:Fallback xmlns="">
          <p:sp>
            <p:nvSpPr>
              <p:cNvPr id="16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8778" y="3235640"/>
                <a:ext cx="6414438" cy="731354"/>
              </a:xfrm>
              <a:prstGeom prst="rect">
                <a:avLst/>
              </a:prstGeom>
              <a:blipFill rotWithShape="1">
                <a:blip r:embed="rId4"/>
                <a:stretch>
                  <a:fillRect l="-2947" b="-7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"/>
              <p:cNvSpPr txBox="1"/>
              <p:nvPr/>
            </p:nvSpPr>
            <p:spPr>
              <a:xfrm>
                <a:off x="2299474" y="4208172"/>
                <a:ext cx="7543130" cy="6863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indent="0"/>
                <a:r>
                  <a:rPr lang="zh-CN" altLang="en-US" sz="2400" b="1" dirty="0">
                    <a:latin typeface="+mn-ea"/>
                    <a:ea typeface="+mn-ea"/>
                    <a:sym typeface="+mn-ea"/>
                  </a:rPr>
                  <a:t>普通股资金成本</a:t>
                </a:r>
                <a:r>
                  <a:rPr lang="en-US" altLang="zh-CN" sz="2400" b="1" dirty="0">
                    <a:latin typeface="+mn-ea"/>
                    <a:ea typeface="+mn-ea"/>
                    <a:sym typeface="+mn-ea"/>
                  </a:rPr>
                  <a:t>=</a:t>
                </a:r>
                <a:r>
                  <a:rPr lang="en-US" altLang="zh-CN" sz="2400" dirty="0"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latin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𝟏𝟐</m:t>
                        </m:r>
                      </m:num>
                      <m:den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  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𝟏𝟎𝟎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∗</m:t>
                        </m:r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(</m:t>
                        </m:r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</m:t>
                        </m:r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)</m:t>
                        </m:r>
                      </m:den>
                    </m:f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+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𝟑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%</m:t>
                    </m:r>
                    <m:r>
                      <a:rPr lang="en-US" altLang="zh-CN" sz="2800" b="1" i="0" smtClean="0">
                        <a:latin typeface="Cambria Math"/>
                        <a:sym typeface="+mn-ea"/>
                      </a:rPr>
                      <m:t>=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𝟏𝟓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.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𝟐𝟒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%</m:t>
                    </m:r>
                  </m:oMath>
                </a14:m>
                <a:endParaRPr lang="zh-CN" altLang="en-US" sz="2800" b="1" dirty="0">
                  <a:latin typeface="+mn-ea"/>
                  <a:ea typeface="+mn-ea"/>
                  <a:sym typeface="+mn-ea"/>
                </a:endParaRPr>
              </a:p>
            </p:txBody>
          </p:sp>
        </mc:Choice>
        <mc:Fallback xmlns="">
          <p:sp>
            <p:nvSpPr>
              <p:cNvPr id="17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9474" y="4208172"/>
                <a:ext cx="7543130" cy="686342"/>
              </a:xfrm>
              <a:prstGeom prst="rect">
                <a:avLst/>
              </a:prstGeom>
              <a:blipFill rotWithShape="1">
                <a:blip r:embed="rId5"/>
                <a:stretch>
                  <a:fillRect l="-2423" b="-8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"/>
              <p:cNvSpPr txBox="1"/>
              <p:nvPr/>
            </p:nvSpPr>
            <p:spPr>
              <a:xfrm>
                <a:off x="2290770" y="5051896"/>
                <a:ext cx="8485750" cy="99803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indent="0"/>
                <a:r>
                  <a:rPr lang="zh-CN" altLang="en-US" sz="2400" dirty="0">
                    <a:latin typeface="+mn-ea"/>
                    <a:ea typeface="+mn-ea"/>
                    <a:sym typeface="+mn-ea"/>
                  </a:rPr>
                  <a:t>综合</a:t>
                </a:r>
                <a:r>
                  <a:rPr lang="zh-CN" altLang="en-US" sz="2400" b="1" dirty="0">
                    <a:latin typeface="+mn-ea"/>
                    <a:ea typeface="+mn-ea"/>
                    <a:sym typeface="+mn-ea"/>
                  </a:rPr>
                  <a:t>资金成本</a:t>
                </a:r>
                <a:r>
                  <a:rPr lang="en-US" altLang="zh-CN" sz="2400" b="1" dirty="0">
                    <a:latin typeface="+mn-ea"/>
                    <a:ea typeface="+mn-ea"/>
                    <a:sym typeface="+mn-ea"/>
                  </a:rPr>
                  <a:t>=</a:t>
                </a:r>
                <a:r>
                  <a:rPr lang="en-US" altLang="zh-CN" sz="2400" dirty="0"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latin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𝟏𝟓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.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𝟐𝟒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%∗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𝟓𝟎𝟎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+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𝟕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.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𝟔𝟓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%∗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𝟑𝟎𝟎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+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𝟗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.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𝟏𝟖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%∗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𝟓𝟎𝟎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+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𝟑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.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𝟕𝟓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%∗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𝟐𝟎𝟎</m:t>
                        </m:r>
                      </m:num>
                      <m:den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  </m:t>
                        </m:r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𝟓𝟎𝟎</m:t>
                        </m:r>
                      </m:den>
                    </m:f>
                    <m:r>
                      <a:rPr lang="en-US" altLang="zh-CN" sz="2800" b="1" i="0" smtClean="0">
                        <a:latin typeface="Cambria Math"/>
                        <a:sym typeface="+mn-ea"/>
                      </a:rPr>
                      <m:t>=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𝟏𝟎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.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𝟏𝟕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%</m:t>
                    </m:r>
                  </m:oMath>
                </a14:m>
                <a:endParaRPr lang="zh-CN" altLang="en-US" sz="2800" b="1" dirty="0">
                  <a:latin typeface="+mn-ea"/>
                  <a:ea typeface="+mn-ea"/>
                  <a:sym typeface="+mn-ea"/>
                </a:endParaRPr>
              </a:p>
            </p:txBody>
          </p:sp>
        </mc:Choice>
        <mc:Fallback xmlns="">
          <p:sp>
            <p:nvSpPr>
              <p:cNvPr id="18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0770" y="5051896"/>
                <a:ext cx="8485750" cy="998030"/>
              </a:xfrm>
              <a:prstGeom prst="rect">
                <a:avLst/>
              </a:prstGeom>
              <a:blipFill rotWithShape="1">
                <a:blip r:embed="rId6"/>
                <a:stretch>
                  <a:fillRect l="-2227" t="-98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37479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4696172" y="5211959"/>
            <a:ext cx="166328" cy="331332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00" tIns="60950" rIns="121900" bIns="60950" numCol="1" anchor="t" anchorCtr="0" compatLnSpc="1"/>
          <a:lstStyle/>
          <a:p>
            <a:endParaRPr 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1019584" y="1010051"/>
            <a:ext cx="2412120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zh-CN" altLang="en-US" sz="2800" b="1" dirty="0">
                <a:latin typeface="+mn-ea"/>
                <a:ea typeface="+mn-ea"/>
                <a:sym typeface="+mn-ea"/>
              </a:rPr>
              <a:t>（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2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）</a:t>
            </a:r>
            <a:r>
              <a:rPr lang="zh-CN" sz="2800" b="1" dirty="0">
                <a:latin typeface="+mn-ea"/>
                <a:ea typeface="+mn-ea"/>
                <a:sym typeface="+mn-ea"/>
              </a:rPr>
              <a:t>乙方案：</a:t>
            </a:r>
            <a:endParaRPr lang="zh-CN" altLang="en-US" sz="2800" b="1" dirty="0">
              <a:latin typeface="+mn-ea"/>
              <a:ea typeface="+mn-ea"/>
              <a:sym typeface="+mn-ea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8622134" y="2500154"/>
            <a:ext cx="3234505" cy="21045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lnSpc>
                <a:spcPct val="140000"/>
              </a:lnSpc>
            </a:pPr>
            <a:r>
              <a:rPr lang="zh-CN" sz="2400" dirty="0">
                <a:latin typeface="+mn-ea"/>
              </a:rPr>
              <a:t>由以上计算分析可知，甲方案的综合资金成本低于乙方案，故应采取甲方案增资。</a:t>
            </a:r>
            <a:endParaRPr lang="zh-CN" altLang="en-US" sz="2400" dirty="0">
              <a:latin typeface="+mn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88148" y="49302"/>
            <a:ext cx="5108756" cy="613803"/>
            <a:chOff x="1271464" y="2420888"/>
            <a:chExt cx="4392488" cy="613803"/>
          </a:xfrm>
        </p:grpSpPr>
        <p:sp>
          <p:nvSpPr>
            <p:cNvPr id="14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进行资本结构决策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"/>
              <p:cNvSpPr txBox="1"/>
              <p:nvPr/>
            </p:nvSpPr>
            <p:spPr>
              <a:xfrm>
                <a:off x="1488953" y="1699497"/>
                <a:ext cx="5754507" cy="62690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indent="0"/>
                <a:r>
                  <a:rPr lang="zh-CN" altLang="en-US" sz="2400" b="1" dirty="0">
                    <a:latin typeface="+mn-ea"/>
                    <a:ea typeface="+mn-ea"/>
                    <a:sym typeface="+mn-ea"/>
                  </a:rPr>
                  <a:t>旧债券资金成本</a:t>
                </a:r>
                <a:r>
                  <a:rPr lang="en-US" altLang="zh-CN" sz="2400" b="1" dirty="0">
                    <a:latin typeface="+mn-ea"/>
                    <a:ea typeface="+mn-ea"/>
                    <a:sym typeface="+mn-ea"/>
                  </a:rPr>
                  <a:t>=</a:t>
                </a:r>
                <a:r>
                  <a:rPr lang="en-US" altLang="zh-CN" sz="2400" dirty="0"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𝟏𝟎</m:t>
                        </m:r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%∗</m:t>
                        </m:r>
                        <m:r>
                          <a:rPr lang="zh-CN" altLang="en-US" sz="2400" b="1" i="1" smtClean="0">
                            <a:latin typeface="Cambria Math"/>
                            <a:sym typeface="+mn-ea"/>
                          </a:rPr>
                          <m:t>（</m:t>
                        </m:r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𝟐𝟓</m:t>
                        </m:r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%</m:t>
                        </m:r>
                        <m:r>
                          <a:rPr lang="zh-CN" altLang="en-US" sz="2400" b="1" i="1" smtClean="0">
                            <a:latin typeface="Cambria Math"/>
                            <a:sym typeface="+mn-ea"/>
                          </a:rPr>
                          <m:t>）</m:t>
                        </m:r>
                      </m:num>
                      <m:den>
                        <m:r>
                          <a:rPr lang="en-US" altLang="zh-CN" sz="2400" i="1">
                            <a:latin typeface="Cambria Math"/>
                            <a:sym typeface="+mn-ea"/>
                          </a:rPr>
                          <m:t>  </m:t>
                        </m:r>
                        <m:r>
                          <a:rPr lang="en-US" altLang="zh-CN" sz="2400" i="1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400" i="1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𝟐</m:t>
                        </m:r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%</m:t>
                        </m:r>
                      </m:den>
                    </m:f>
                    <m:r>
                      <a:rPr lang="en-US" altLang="zh-CN" sz="2400" b="1" i="0" smtClean="0">
                        <a:latin typeface="Cambria Math"/>
                        <a:sym typeface="+mn-ea"/>
                      </a:rPr>
                      <m:t>=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𝟕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.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𝟔𝟓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%</m:t>
                    </m:r>
                  </m:oMath>
                </a14:m>
                <a:endParaRPr lang="zh-CN" altLang="en-US" sz="2400" b="1" dirty="0">
                  <a:latin typeface="+mn-ea"/>
                  <a:ea typeface="+mn-ea"/>
                  <a:sym typeface="+mn-ea"/>
                </a:endParaRPr>
              </a:p>
            </p:txBody>
          </p:sp>
        </mc:Choice>
        <mc:Fallback xmlns="">
          <p:sp>
            <p:nvSpPr>
              <p:cNvPr id="16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8953" y="1699497"/>
                <a:ext cx="5754507" cy="626903"/>
              </a:xfrm>
              <a:prstGeom prst="rect">
                <a:avLst/>
              </a:prstGeom>
              <a:blipFill rotWithShape="1">
                <a:blip r:embed="rId2"/>
                <a:stretch>
                  <a:fillRect l="-3178" b="-135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"/>
              <p:cNvSpPr txBox="1"/>
              <p:nvPr/>
            </p:nvSpPr>
            <p:spPr>
              <a:xfrm>
                <a:off x="1488953" y="3284984"/>
                <a:ext cx="6258563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indent="0"/>
                <a:r>
                  <a:rPr lang="zh-CN" altLang="en-US" sz="2400" dirty="0">
                    <a:latin typeface="+mn-ea"/>
                    <a:ea typeface="+mn-ea"/>
                    <a:sym typeface="+mn-ea"/>
                  </a:rPr>
                  <a:t>长期借款</a:t>
                </a:r>
                <a:r>
                  <a:rPr lang="zh-CN" altLang="en-US" sz="2400" b="1" dirty="0">
                    <a:latin typeface="+mn-ea"/>
                    <a:ea typeface="+mn-ea"/>
                    <a:sym typeface="+mn-ea"/>
                  </a:rPr>
                  <a:t>资金成本</a:t>
                </a:r>
                <a:r>
                  <a:rPr lang="en-US" altLang="zh-CN" sz="2400" b="1" dirty="0">
                    <a:latin typeface="+mn-ea"/>
                    <a:ea typeface="+mn-ea"/>
                    <a:sym typeface="+mn-ea"/>
                  </a:rPr>
                  <a:t>=</a:t>
                </a:r>
                <a:r>
                  <a:rPr lang="en-US" altLang="zh-CN" sz="2400" dirty="0">
                    <a:sym typeface="+mn-ea"/>
                  </a:rPr>
                  <a:t> 5%</a:t>
                </a:r>
                <a:r>
                  <a:rPr lang="zh-CN" altLang="en-US" sz="2400" dirty="0">
                    <a:sym typeface="+mn-ea"/>
                  </a:rPr>
                  <a:t>*（</a:t>
                </a:r>
                <a:r>
                  <a:rPr lang="en-US" altLang="zh-CN" sz="2400" dirty="0">
                    <a:sym typeface="+mn-ea"/>
                  </a:rPr>
                  <a:t>1-25%</a:t>
                </a:r>
                <a:r>
                  <a:rPr lang="zh-CN" altLang="en-US" sz="2400" dirty="0">
                    <a:sym typeface="+mn-ea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2400" b="1" i="0" smtClean="0">
                        <a:latin typeface="Cambria Math"/>
                        <a:sym typeface="+mn-ea"/>
                      </a:rPr>
                      <m:t>=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𝟑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.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𝟕𝟓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%</m:t>
                    </m:r>
                  </m:oMath>
                </a14:m>
                <a:endParaRPr lang="zh-CN" altLang="en-US" sz="2400" b="1" dirty="0">
                  <a:latin typeface="+mn-ea"/>
                  <a:ea typeface="+mn-ea"/>
                  <a:sym typeface="+mn-ea"/>
                </a:endParaRPr>
              </a:p>
            </p:txBody>
          </p:sp>
        </mc:Choice>
        <mc:Fallback xmlns="">
          <p:sp>
            <p:nvSpPr>
              <p:cNvPr id="17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8953" y="3284984"/>
                <a:ext cx="6258563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2921" t="-31667" b="-51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"/>
              <p:cNvSpPr txBox="1"/>
              <p:nvPr/>
            </p:nvSpPr>
            <p:spPr>
              <a:xfrm>
                <a:off x="1440264" y="3861048"/>
                <a:ext cx="7543130" cy="58137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indent="0"/>
                <a:r>
                  <a:rPr lang="zh-CN" altLang="en-US" sz="2400" b="1" dirty="0">
                    <a:latin typeface="+mn-ea"/>
                    <a:ea typeface="+mn-ea"/>
                    <a:sym typeface="+mn-ea"/>
                  </a:rPr>
                  <a:t>普通股资金成本</a:t>
                </a:r>
                <a:r>
                  <a:rPr lang="en-US" altLang="zh-CN" sz="2400" b="1" dirty="0">
                    <a:latin typeface="+mn-ea"/>
                    <a:ea typeface="+mn-ea"/>
                    <a:sym typeface="+mn-ea"/>
                  </a:rPr>
                  <a:t>=</a:t>
                </a:r>
                <a:r>
                  <a:rPr lang="en-US" altLang="zh-CN" sz="2400" dirty="0"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𝟏𝟐</m:t>
                        </m:r>
                      </m:num>
                      <m:den>
                        <m:r>
                          <a:rPr lang="en-US" altLang="zh-CN" sz="2400" i="1">
                            <a:latin typeface="Cambria Math"/>
                            <a:sym typeface="+mn-ea"/>
                          </a:rPr>
                          <m:t>  </m:t>
                        </m:r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𝟏𝟎𝟎</m:t>
                        </m:r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∗</m:t>
                        </m:r>
                        <m:r>
                          <a:rPr lang="en-US" altLang="zh-CN" sz="2400" i="1">
                            <a:latin typeface="Cambria Math"/>
                            <a:sym typeface="+mn-ea"/>
                          </a:rPr>
                          <m:t>(</m:t>
                        </m:r>
                        <m:r>
                          <a:rPr lang="en-US" altLang="zh-CN" sz="2400" i="1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400" i="1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𝟐</m:t>
                        </m:r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%</m:t>
                        </m:r>
                        <m:r>
                          <a:rPr lang="en-US" altLang="zh-CN" sz="2400" i="1">
                            <a:latin typeface="Cambria Math"/>
                            <a:sym typeface="+mn-ea"/>
                          </a:rPr>
                          <m:t>)</m:t>
                        </m:r>
                      </m:den>
                    </m:f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+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𝟑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%</m:t>
                    </m:r>
                    <m:r>
                      <a:rPr lang="en-US" altLang="zh-CN" sz="2400" b="1" i="0" smtClean="0">
                        <a:latin typeface="Cambria Math"/>
                        <a:sym typeface="+mn-ea"/>
                      </a:rPr>
                      <m:t>=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𝟏𝟓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.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𝟐𝟒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%</m:t>
                    </m:r>
                  </m:oMath>
                </a14:m>
                <a:endParaRPr lang="zh-CN" altLang="en-US" sz="2400" b="1" dirty="0">
                  <a:latin typeface="+mn-ea"/>
                  <a:ea typeface="+mn-ea"/>
                  <a:sym typeface="+mn-ea"/>
                </a:endParaRPr>
              </a:p>
            </p:txBody>
          </p:sp>
        </mc:Choice>
        <mc:Fallback xmlns="">
          <p:sp>
            <p:nvSpPr>
              <p:cNvPr id="18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264" y="3861048"/>
                <a:ext cx="7543130" cy="581378"/>
              </a:xfrm>
              <a:prstGeom prst="rect">
                <a:avLst/>
              </a:prstGeom>
              <a:blipFill rotWithShape="1">
                <a:blip r:embed="rId4"/>
                <a:stretch>
                  <a:fillRect l="-2423" t="-2083" b="-8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"/>
              <p:cNvSpPr txBox="1"/>
              <p:nvPr/>
            </p:nvSpPr>
            <p:spPr>
              <a:xfrm>
                <a:off x="1473137" y="2420888"/>
                <a:ext cx="5754507" cy="62690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indent="0"/>
                <a:r>
                  <a:rPr lang="zh-CN" altLang="en-US" sz="2400" dirty="0">
                    <a:latin typeface="+mn-ea"/>
                    <a:ea typeface="+mn-ea"/>
                    <a:sym typeface="+mn-ea"/>
                  </a:rPr>
                  <a:t>新</a:t>
                </a:r>
                <a:r>
                  <a:rPr lang="zh-CN" altLang="en-US" sz="2400" b="1" dirty="0">
                    <a:latin typeface="+mn-ea"/>
                    <a:ea typeface="+mn-ea"/>
                    <a:sym typeface="+mn-ea"/>
                  </a:rPr>
                  <a:t>债券资金成本</a:t>
                </a:r>
                <a:r>
                  <a:rPr lang="en-US" altLang="zh-CN" sz="2400" b="1" dirty="0">
                    <a:latin typeface="+mn-ea"/>
                    <a:ea typeface="+mn-ea"/>
                    <a:sym typeface="+mn-ea"/>
                  </a:rPr>
                  <a:t>=</a:t>
                </a:r>
                <a:r>
                  <a:rPr lang="en-US" altLang="zh-CN" sz="2400" dirty="0"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𝟏𝟎</m:t>
                        </m:r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%∗</m:t>
                        </m:r>
                        <m:r>
                          <a:rPr lang="zh-CN" altLang="en-US" sz="2400" b="1" i="1" smtClean="0">
                            <a:latin typeface="Cambria Math"/>
                            <a:sym typeface="+mn-ea"/>
                          </a:rPr>
                          <m:t>（</m:t>
                        </m:r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𝟐𝟓</m:t>
                        </m:r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%</m:t>
                        </m:r>
                        <m:r>
                          <a:rPr lang="zh-CN" altLang="en-US" sz="2400" b="1" i="1" smtClean="0">
                            <a:latin typeface="Cambria Math"/>
                            <a:sym typeface="+mn-ea"/>
                          </a:rPr>
                          <m:t>）</m:t>
                        </m:r>
                      </m:num>
                      <m:den>
                        <m:r>
                          <a:rPr lang="en-US" altLang="zh-CN" sz="2400" i="1">
                            <a:latin typeface="Cambria Math"/>
                            <a:sym typeface="+mn-ea"/>
                          </a:rPr>
                          <m:t>  </m:t>
                        </m:r>
                        <m:r>
                          <a:rPr lang="en-US" altLang="zh-CN" sz="2400" i="1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400" i="1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𝟐</m:t>
                        </m:r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%</m:t>
                        </m:r>
                      </m:den>
                    </m:f>
                    <m:r>
                      <a:rPr lang="en-US" altLang="zh-CN" sz="2400" b="1" i="0" smtClean="0">
                        <a:latin typeface="Cambria Math"/>
                        <a:sym typeface="+mn-ea"/>
                      </a:rPr>
                      <m:t>=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𝟕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.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𝟔𝟓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%</m:t>
                    </m:r>
                  </m:oMath>
                </a14:m>
                <a:endParaRPr lang="zh-CN" altLang="en-US" sz="2400" b="1" dirty="0">
                  <a:latin typeface="+mn-ea"/>
                  <a:ea typeface="+mn-ea"/>
                  <a:sym typeface="+mn-ea"/>
                </a:endParaRPr>
              </a:p>
            </p:txBody>
          </p:sp>
        </mc:Choice>
        <mc:Fallback xmlns="">
          <p:sp>
            <p:nvSpPr>
              <p:cNvPr id="19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3137" y="2420888"/>
                <a:ext cx="5754507" cy="626903"/>
              </a:xfrm>
              <a:prstGeom prst="rect">
                <a:avLst/>
              </a:prstGeom>
              <a:blipFill rotWithShape="1">
                <a:blip r:embed="rId5"/>
                <a:stretch>
                  <a:fillRect l="-3284" b="-145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"/>
              <p:cNvSpPr txBox="1"/>
              <p:nvPr/>
            </p:nvSpPr>
            <p:spPr>
              <a:xfrm>
                <a:off x="1482820" y="4627004"/>
                <a:ext cx="7543130" cy="58137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indent="0"/>
                <a:r>
                  <a:rPr lang="zh-CN" altLang="en-US" sz="2400" b="1" dirty="0">
                    <a:latin typeface="+mn-ea"/>
                    <a:ea typeface="+mn-ea"/>
                    <a:sym typeface="+mn-ea"/>
                  </a:rPr>
                  <a:t>新普通股资金成本</a:t>
                </a:r>
                <a:r>
                  <a:rPr lang="en-US" altLang="zh-CN" sz="2400" b="1" dirty="0">
                    <a:latin typeface="+mn-ea"/>
                    <a:ea typeface="+mn-ea"/>
                    <a:sym typeface="+mn-ea"/>
                  </a:rPr>
                  <a:t>=</a:t>
                </a:r>
                <a:r>
                  <a:rPr lang="en-US" altLang="zh-CN" sz="2400" dirty="0"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𝟏𝟐</m:t>
                        </m:r>
                      </m:num>
                      <m:den>
                        <m:r>
                          <a:rPr lang="en-US" altLang="zh-CN" sz="2400" i="1">
                            <a:latin typeface="Cambria Math"/>
                            <a:sym typeface="+mn-ea"/>
                          </a:rPr>
                          <m:t>  </m:t>
                        </m:r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𝟏𝟐𝟓</m:t>
                        </m:r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∗</m:t>
                        </m:r>
                        <m:r>
                          <a:rPr lang="en-US" altLang="zh-CN" sz="2400" i="1">
                            <a:latin typeface="Cambria Math"/>
                            <a:sym typeface="+mn-ea"/>
                          </a:rPr>
                          <m:t>(</m:t>
                        </m:r>
                        <m:r>
                          <a:rPr lang="en-US" altLang="zh-CN" sz="2400" i="1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400" i="1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𝟑</m:t>
                        </m:r>
                        <m:r>
                          <a:rPr lang="en-US" altLang="zh-CN" sz="2400" b="1" i="1" smtClean="0">
                            <a:latin typeface="Cambria Math"/>
                            <a:sym typeface="+mn-ea"/>
                          </a:rPr>
                          <m:t>%</m:t>
                        </m:r>
                        <m:r>
                          <a:rPr lang="en-US" altLang="zh-CN" sz="2400" i="1">
                            <a:latin typeface="Cambria Math"/>
                            <a:sym typeface="+mn-ea"/>
                          </a:rPr>
                          <m:t>)</m:t>
                        </m:r>
                      </m:den>
                    </m:f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+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𝟑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%</m:t>
                    </m:r>
                    <m:r>
                      <a:rPr lang="en-US" altLang="zh-CN" sz="2400" b="1" i="0" smtClean="0">
                        <a:latin typeface="Cambria Math"/>
                        <a:sym typeface="+mn-ea"/>
                      </a:rPr>
                      <m:t>=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𝟐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.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𝟗𝟎</m:t>
                    </m:r>
                    <m:r>
                      <a:rPr lang="en-US" altLang="zh-CN" sz="2400" b="1" i="1" smtClean="0">
                        <a:latin typeface="Cambria Math"/>
                        <a:sym typeface="+mn-ea"/>
                      </a:rPr>
                      <m:t>%</m:t>
                    </m:r>
                  </m:oMath>
                </a14:m>
                <a:endParaRPr lang="zh-CN" altLang="en-US" sz="2400" b="1" dirty="0">
                  <a:latin typeface="+mn-ea"/>
                  <a:ea typeface="+mn-ea"/>
                  <a:sym typeface="+mn-ea"/>
                </a:endParaRPr>
              </a:p>
            </p:txBody>
          </p:sp>
        </mc:Choice>
        <mc:Fallback xmlns="">
          <p:sp>
            <p:nvSpPr>
              <p:cNvPr id="20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2820" y="4627004"/>
                <a:ext cx="7543130" cy="581378"/>
              </a:xfrm>
              <a:prstGeom prst="rect">
                <a:avLst/>
              </a:prstGeom>
              <a:blipFill rotWithShape="1">
                <a:blip r:embed="rId6"/>
                <a:stretch>
                  <a:fillRect l="-2423" t="-2105" b="-94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文本框 1"/>
              <p:cNvSpPr txBox="1"/>
              <p:nvPr/>
            </p:nvSpPr>
            <p:spPr>
              <a:xfrm>
                <a:off x="1436883" y="5377625"/>
                <a:ext cx="8485750" cy="99803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indent="0"/>
                <a:r>
                  <a:rPr lang="zh-CN" altLang="en-US" sz="2400" dirty="0">
                    <a:latin typeface="+mn-ea"/>
                    <a:ea typeface="+mn-ea"/>
                    <a:sym typeface="+mn-ea"/>
                  </a:rPr>
                  <a:t>综合</a:t>
                </a:r>
                <a:r>
                  <a:rPr lang="zh-CN" altLang="en-US" sz="2400" b="1" dirty="0">
                    <a:latin typeface="+mn-ea"/>
                    <a:ea typeface="+mn-ea"/>
                    <a:sym typeface="+mn-ea"/>
                  </a:rPr>
                  <a:t>资金成本</a:t>
                </a:r>
                <a:r>
                  <a:rPr lang="en-US" altLang="zh-CN" sz="2400" b="1" dirty="0">
                    <a:latin typeface="+mn-ea"/>
                    <a:ea typeface="+mn-ea"/>
                    <a:sym typeface="+mn-ea"/>
                  </a:rPr>
                  <a:t>=</a:t>
                </a:r>
                <a:r>
                  <a:rPr lang="en-US" altLang="zh-CN" sz="2400" dirty="0"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latin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𝟏𝟓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.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𝟐𝟒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%∗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𝟓𝟎𝟎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+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𝟏𝟐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.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𝟗𝟎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%∗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𝟐𝟓𝟎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+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𝟕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.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𝟔𝟓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%∗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𝟓𝟓𝟎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+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𝟑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.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𝟕𝟓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%∗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𝟐𝟎𝟎</m:t>
                        </m:r>
                      </m:num>
                      <m:den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  </m:t>
                        </m:r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𝟓𝟎𝟎</m:t>
                        </m:r>
                      </m:den>
                    </m:f>
                    <m:r>
                      <a:rPr lang="en-US" altLang="zh-CN" sz="2800" b="1" i="0" smtClean="0">
                        <a:latin typeface="Cambria Math"/>
                        <a:sym typeface="+mn-ea"/>
                      </a:rPr>
                      <m:t>=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𝟏𝟎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.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𝟓𝟑𝟓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%</m:t>
                    </m:r>
                  </m:oMath>
                </a14:m>
                <a:endParaRPr lang="zh-CN" altLang="en-US" sz="2800" b="1" dirty="0">
                  <a:latin typeface="+mn-ea"/>
                  <a:ea typeface="+mn-ea"/>
                  <a:sym typeface="+mn-ea"/>
                </a:endParaRPr>
              </a:p>
            </p:txBody>
          </p:sp>
        </mc:Choice>
        <mc:Fallback xmlns="">
          <p:sp>
            <p:nvSpPr>
              <p:cNvPr id="21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6883" y="5377625"/>
                <a:ext cx="8485750" cy="998030"/>
              </a:xfrm>
              <a:prstGeom prst="rect">
                <a:avLst/>
              </a:prstGeom>
              <a:blipFill rotWithShape="1">
                <a:blip r:embed="rId7"/>
                <a:stretch>
                  <a:fillRect l="-2227" t="-91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48409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764736" y="5211959"/>
            <a:ext cx="166328" cy="331332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00" tIns="60950" rIns="121900" bIns="60950" numCol="1" anchor="t" anchorCtr="0" compatLnSpc="1"/>
          <a:lstStyle/>
          <a:p>
            <a:endParaRPr lang="en-US" sz="3200"/>
          </a:p>
        </p:txBody>
      </p:sp>
      <p:sp>
        <p:nvSpPr>
          <p:cNvPr id="2" name="文本框 1"/>
          <p:cNvSpPr txBox="1"/>
          <p:nvPr/>
        </p:nvSpPr>
        <p:spPr>
          <a:xfrm>
            <a:off x="919282" y="900857"/>
            <a:ext cx="5080661" cy="46026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sz="2400" b="1">
                <a:latin typeface="+mn-ea"/>
                <a:ea typeface="+mn-ea"/>
              </a:rPr>
              <a:t>步骤二  优化资本结构</a:t>
            </a:r>
          </a:p>
        </p:txBody>
      </p:sp>
      <p:sp>
        <p:nvSpPr>
          <p:cNvPr id="105" name="文本框 104"/>
          <p:cNvSpPr txBox="1"/>
          <p:nvPr/>
        </p:nvSpPr>
        <p:spPr>
          <a:xfrm>
            <a:off x="1183159" y="1670298"/>
            <a:ext cx="9823459" cy="15327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266700">
              <a:lnSpc>
                <a:spcPct val="13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+mn-ea"/>
              </a:rPr>
              <a:t>    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2.比较普通股每股利润法</a:t>
            </a:r>
          </a:p>
          <a:p>
            <a:pPr marL="0" indent="266700">
              <a:lnSpc>
                <a:spcPct val="13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+mn-ea"/>
              </a:rPr>
              <a:t>    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从普通股股东的得益这一角度考虑，资本结构的优化可以采用比较普通股每股利润的方法。</a:t>
            </a:r>
          </a:p>
        </p:txBody>
      </p:sp>
      <p:sp>
        <p:nvSpPr>
          <p:cNvPr id="106" name="文本框 105"/>
          <p:cNvSpPr txBox="1"/>
          <p:nvPr/>
        </p:nvSpPr>
        <p:spPr>
          <a:xfrm>
            <a:off x="3555510" y="4954710"/>
            <a:ext cx="5080661" cy="52946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355600"/>
            <a:endParaRPr lang="zh-CN" sz="1050" b="0">
              <a:ea typeface="宋体" panose="02010600030101010101" pitchFamily="2" charset="-122"/>
            </a:endParaRPr>
          </a:p>
          <a:p>
            <a:endParaRPr lang="zh-CN" altLang="en-US"/>
          </a:p>
        </p:txBody>
      </p:sp>
      <p:pic>
        <p:nvPicPr>
          <p:cNvPr id="7" name="图片 6" descr="c7ec6678de017132d85d449edec784d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8188" y="3338057"/>
            <a:ext cx="4037856" cy="3118398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88148" y="49302"/>
            <a:ext cx="5108756" cy="613803"/>
            <a:chOff x="1271464" y="2420888"/>
            <a:chExt cx="4392488" cy="613803"/>
          </a:xfrm>
        </p:grpSpPr>
        <p:sp>
          <p:nvSpPr>
            <p:cNvPr id="10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进行资本结构决策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293897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764736" y="5211959"/>
            <a:ext cx="166328" cy="331332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00" tIns="60950" rIns="121900" bIns="60950" numCol="1" anchor="t" anchorCtr="0" compatLnSpc="1"/>
          <a:lstStyle/>
          <a:p>
            <a:endParaRPr 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918329" y="1037350"/>
            <a:ext cx="2540331" cy="3688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t">
            <a:spAutoFit/>
          </a:bodyPr>
          <a:lstStyle/>
          <a:p>
            <a:r>
              <a:rPr lang="zh-CN" altLang="en-US" sz="2400" b="1" dirty="0">
                <a:solidFill>
                  <a:schemeClr val="tx1"/>
                </a:solidFill>
                <a:latin typeface="+mn-ea"/>
                <a:sym typeface="+mn-ea"/>
              </a:rPr>
              <a:t>做一做：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18330" y="1905829"/>
            <a:ext cx="11001537" cy="39333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266700">
              <a:lnSpc>
                <a:spcPct val="13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+mn-ea"/>
              </a:rPr>
              <a:t>   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威盛公司现有权益资金500万元（普通股50万股，每股面值10元）。企业拟再筹资500万元，预计增资后当年可实现息税前利润100万元，公司适用的所得税率为25%。有三个方案可供选择：</a:t>
            </a:r>
          </a:p>
          <a:p>
            <a:pPr marL="0" indent="266700">
              <a:lnSpc>
                <a:spcPct val="13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+mn-ea"/>
              </a:rPr>
              <a:t>   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甲方案：发放年利率为8%的长期债券；</a:t>
            </a:r>
          </a:p>
          <a:p>
            <a:pPr marL="0" indent="266700">
              <a:lnSpc>
                <a:spcPct val="13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+mn-ea"/>
              </a:rPr>
              <a:t>   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乙方案：增发普通股50万股；</a:t>
            </a:r>
          </a:p>
          <a:p>
            <a:pPr marL="0" indent="266700">
              <a:lnSpc>
                <a:spcPct val="13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+mn-ea"/>
              </a:rPr>
              <a:t>   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丙方案：发行年股息率10%的优先股300万元；发行年利率为9%的长期债券200万元。</a:t>
            </a:r>
          </a:p>
          <a:p>
            <a:pPr marL="0" indent="266700">
              <a:lnSpc>
                <a:spcPct val="13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+mn-ea"/>
              </a:rPr>
              <a:t>   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要求：选择最优资本结构。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88148" y="49302"/>
            <a:ext cx="5108756" cy="613803"/>
            <a:chOff x="1271464" y="2420888"/>
            <a:chExt cx="4392488" cy="613803"/>
          </a:xfrm>
        </p:grpSpPr>
        <p:sp>
          <p:nvSpPr>
            <p:cNvPr id="9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进行资本结构决策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0989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764736" y="5211959"/>
            <a:ext cx="166328" cy="331332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00" tIns="60950" rIns="121900" bIns="60950" numCol="1" anchor="t" anchorCtr="0" compatLnSpc="1"/>
          <a:lstStyle/>
          <a:p>
            <a:endParaRPr lang="en-US" sz="3200">
              <a:latin typeface="+mn-ea"/>
              <a:ea typeface="+mn-ea"/>
            </a:endParaRPr>
          </a:p>
        </p:txBody>
      </p:sp>
      <p:sp>
        <p:nvSpPr>
          <p:cNvPr id="165" name="文本框 164"/>
          <p:cNvSpPr txBox="1"/>
          <p:nvPr/>
        </p:nvSpPr>
        <p:spPr>
          <a:xfrm>
            <a:off x="4602126" y="3422492"/>
            <a:ext cx="5080661" cy="64501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en-US" sz="1200" b="0">
                <a:latin typeface="宋体" panose="02010600030101010101" pitchFamily="2" charset="-122"/>
              </a:rPr>
              <a:t> </a:t>
            </a:r>
          </a:p>
          <a:p>
            <a:pPr marL="0" indent="0"/>
            <a:r>
              <a:rPr lang="en-US" sz="1200" b="0">
                <a:latin typeface="宋体" panose="02010600030101010101" pitchFamily="2" charset="-122"/>
              </a:rPr>
              <a:t> </a:t>
            </a:r>
          </a:p>
          <a:p>
            <a:pPr marL="0" indent="0"/>
            <a:r>
              <a:rPr lang="en-US" sz="1200" b="0">
                <a:latin typeface="宋体" panose="02010600030101010101" pitchFamily="2" charset="-122"/>
              </a:rPr>
              <a:t> </a:t>
            </a:r>
            <a:endParaRPr lang="zh-CN" altLang="en-US"/>
          </a:p>
        </p:txBody>
      </p:sp>
      <p:sp>
        <p:nvSpPr>
          <p:cNvPr id="103" name="文本框 102"/>
          <p:cNvSpPr txBox="1"/>
          <p:nvPr/>
        </p:nvSpPr>
        <p:spPr>
          <a:xfrm>
            <a:off x="1703513" y="4369670"/>
            <a:ext cx="9433048" cy="10525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lnSpc>
                <a:spcPct val="130000"/>
              </a:lnSpc>
            </a:pPr>
            <a:r>
              <a:rPr lang="zh-CN" sz="2400" b="1" dirty="0">
                <a:latin typeface="+mn-ea"/>
              </a:rPr>
              <a:t>以上计算分析可知，甲方案的普通股每股利润大于乙方案和丙方案，故应采取甲方案。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8148" y="49302"/>
            <a:ext cx="5108756" cy="613803"/>
            <a:chOff x="1271464" y="2420888"/>
            <a:chExt cx="4392488" cy="613803"/>
          </a:xfrm>
        </p:grpSpPr>
        <p:sp>
          <p:nvSpPr>
            <p:cNvPr id="11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进行资本结构决策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"/>
              <p:cNvSpPr txBox="1"/>
              <p:nvPr/>
            </p:nvSpPr>
            <p:spPr>
              <a:xfrm>
                <a:off x="2077355" y="1196752"/>
                <a:ext cx="7543130" cy="719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indent="0"/>
                <a:r>
                  <a:rPr lang="en-US" altLang="zh-CN" sz="2400" dirty="0">
                    <a:latin typeface="+mn-ea"/>
                    <a:ea typeface="+mn-ea"/>
                    <a:sym typeface="+mn-ea"/>
                  </a:rPr>
                  <a:t>EPS</a:t>
                </a:r>
                <a:r>
                  <a:rPr lang="zh-CN" altLang="en-US" sz="2400" baseline="-25000" dirty="0">
                    <a:latin typeface="+mn-ea"/>
                    <a:ea typeface="+mn-ea"/>
                    <a:sym typeface="+mn-ea"/>
                  </a:rPr>
                  <a:t>甲</a:t>
                </a:r>
                <a:r>
                  <a:rPr lang="en-US" altLang="zh-CN" sz="2800" b="1" dirty="0">
                    <a:latin typeface="+mn-ea"/>
                    <a:ea typeface="+mn-ea"/>
                    <a:sym typeface="+mn-ea"/>
                  </a:rPr>
                  <a:t>=</a:t>
                </a:r>
                <a:r>
                  <a:rPr lang="en-US" altLang="zh-CN" sz="2800" dirty="0"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latin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d>
                          <m:dPr>
                            <m:begChr m:val="（"/>
                            <m:endChr m:val="）"/>
                            <m:ctrlPr>
                              <a:rPr lang="zh-CN" altLang="en-US" sz="2800" b="1" i="1" smtClean="0">
                                <a:latin typeface="Cambria Math" panose="02040503050406030204" pitchFamily="18" charset="0"/>
                                <a:sym typeface="+mn-ea"/>
                              </a:rPr>
                            </m:ctrlPr>
                          </m:dPr>
                          <m:e>
                            <m:r>
                              <a:rPr lang="en-US" altLang="zh-CN" sz="2800" b="1" i="1" smtClean="0">
                                <a:latin typeface="Cambria Math"/>
                                <a:sym typeface="+mn-ea"/>
                              </a:rPr>
                              <m:t>𝟏𝟎𝟎</m:t>
                            </m:r>
                            <m:r>
                              <a:rPr lang="en-US" altLang="zh-CN" sz="2800" b="1" i="1" smtClean="0">
                                <a:latin typeface="Cambria Math"/>
                                <a:sym typeface="+mn-ea"/>
                              </a:rPr>
                              <m:t>−</m:t>
                            </m:r>
                            <m:r>
                              <a:rPr lang="en-US" altLang="zh-CN" sz="2800" b="1" i="1" smtClean="0">
                                <a:latin typeface="Cambria Math"/>
                                <a:sym typeface="+mn-ea"/>
                              </a:rPr>
                              <m:t>𝟓𝟎𝟎</m:t>
                            </m:r>
                            <m:r>
                              <a:rPr lang="zh-CN" altLang="en-US" sz="2800" b="1" i="1" smtClean="0">
                                <a:latin typeface="Cambria Math"/>
                                <a:sym typeface="+mn-ea"/>
                              </a:rPr>
                              <m:t>∗</m:t>
                            </m:r>
                            <m:r>
                              <a:rPr lang="en-US" altLang="zh-CN" sz="2800" b="1" i="1" smtClean="0">
                                <a:latin typeface="Cambria Math"/>
                                <a:sym typeface="+mn-ea"/>
                              </a:rPr>
                              <m:t>𝟖</m:t>
                            </m:r>
                            <m:r>
                              <a:rPr lang="en-US" altLang="zh-CN" sz="2800" b="1" i="1" smtClean="0">
                                <a:latin typeface="Cambria Math"/>
                                <a:sym typeface="+mn-ea"/>
                              </a:rPr>
                              <m:t>%</m:t>
                            </m:r>
                          </m:e>
                        </m:d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∗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（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𝟐𝟓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）</m:t>
                        </m:r>
                      </m:num>
                      <m:den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  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𝟓𝟎</m:t>
                        </m:r>
                      </m:den>
                    </m:f>
                    <m:r>
                      <a:rPr lang="en-US" altLang="zh-CN" sz="2800" b="1" i="0" smtClean="0">
                        <a:latin typeface="Cambria Math"/>
                        <a:sym typeface="+mn-ea"/>
                      </a:rPr>
                      <m:t>=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𝟎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.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𝟗</m:t>
                    </m:r>
                    <m:r>
                      <a:rPr lang="zh-CN" altLang="en-US" sz="2800" b="1" i="1" smtClean="0">
                        <a:latin typeface="Cambria Math"/>
                        <a:sym typeface="+mn-ea"/>
                      </a:rPr>
                      <m:t>元</m:t>
                    </m:r>
                  </m:oMath>
                </a14:m>
                <a:endParaRPr lang="zh-CN" altLang="en-US" sz="2800" b="1" dirty="0">
                  <a:latin typeface="+mn-ea"/>
                  <a:ea typeface="+mn-ea"/>
                  <a:sym typeface="+mn-ea"/>
                </a:endParaRPr>
              </a:p>
            </p:txBody>
          </p:sp>
        </mc:Choice>
        <mc:Fallback xmlns="">
          <p:sp>
            <p:nvSpPr>
              <p:cNvPr id="13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7355" y="1196752"/>
                <a:ext cx="7543130" cy="719108"/>
              </a:xfrm>
              <a:prstGeom prst="rect">
                <a:avLst/>
              </a:prstGeom>
              <a:blipFill rotWithShape="1">
                <a:blip r:embed="rId2"/>
                <a:stretch>
                  <a:fillRect l="-2506" b="-161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"/>
              <p:cNvSpPr txBox="1"/>
              <p:nvPr/>
            </p:nvSpPr>
            <p:spPr>
              <a:xfrm>
                <a:off x="2077356" y="2068260"/>
                <a:ext cx="7543130" cy="719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indent="0"/>
                <a:r>
                  <a:rPr lang="en-US" altLang="zh-CN" sz="2400" dirty="0">
                    <a:latin typeface="+mn-ea"/>
                    <a:ea typeface="+mn-ea"/>
                    <a:sym typeface="+mn-ea"/>
                  </a:rPr>
                  <a:t>EPS</a:t>
                </a:r>
                <a:r>
                  <a:rPr lang="zh-CN" altLang="en-US" sz="2400" baseline="-25000" dirty="0">
                    <a:latin typeface="+mn-ea"/>
                    <a:ea typeface="+mn-ea"/>
                    <a:sym typeface="+mn-ea"/>
                  </a:rPr>
                  <a:t>乙</a:t>
                </a:r>
                <a:r>
                  <a:rPr lang="en-US" altLang="zh-CN" sz="2800" b="1" dirty="0">
                    <a:latin typeface="+mn-ea"/>
                    <a:ea typeface="+mn-ea"/>
                    <a:sym typeface="+mn-ea"/>
                  </a:rPr>
                  <a:t>=</a:t>
                </a:r>
                <a:r>
                  <a:rPr lang="en-US" altLang="zh-CN" sz="2800" dirty="0"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 smtClean="0">
                            <a:latin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𝟏𝟎𝟎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∗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（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𝟐𝟓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）</m:t>
                        </m:r>
                      </m:num>
                      <m:den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  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𝟓𝟎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+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𝟓𝟎</m:t>
                        </m:r>
                      </m:den>
                    </m:f>
                    <m:r>
                      <a:rPr lang="en-US" altLang="zh-CN" sz="2800" b="1" i="0" smtClean="0">
                        <a:latin typeface="Cambria Math"/>
                        <a:sym typeface="+mn-ea"/>
                      </a:rPr>
                      <m:t>=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𝟎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.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𝟕𝟓</m:t>
                    </m:r>
                    <m:r>
                      <a:rPr lang="zh-CN" altLang="en-US" sz="2800" b="1" i="1" smtClean="0">
                        <a:latin typeface="Cambria Math"/>
                        <a:sym typeface="+mn-ea"/>
                      </a:rPr>
                      <m:t>元</m:t>
                    </m:r>
                  </m:oMath>
                </a14:m>
                <a:endParaRPr lang="zh-CN" altLang="en-US" sz="2800" b="1" dirty="0">
                  <a:latin typeface="+mn-ea"/>
                  <a:ea typeface="+mn-ea"/>
                  <a:sym typeface="+mn-ea"/>
                </a:endParaRPr>
              </a:p>
            </p:txBody>
          </p:sp>
        </mc:Choice>
        <mc:Fallback xmlns="">
          <p:sp>
            <p:nvSpPr>
              <p:cNvPr id="14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7356" y="2068260"/>
                <a:ext cx="7543130" cy="719108"/>
              </a:xfrm>
              <a:prstGeom prst="rect">
                <a:avLst/>
              </a:prstGeom>
              <a:blipFill rotWithShape="1">
                <a:blip r:embed="rId3"/>
                <a:stretch>
                  <a:fillRect l="-2506" b="-161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"/>
              <p:cNvSpPr txBox="1"/>
              <p:nvPr/>
            </p:nvSpPr>
            <p:spPr>
              <a:xfrm>
                <a:off x="2077355" y="3212976"/>
                <a:ext cx="7543130" cy="64177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indent="0"/>
                <a:r>
                  <a:rPr lang="en-US" altLang="zh-CN" sz="2400" dirty="0">
                    <a:latin typeface="+mn-ea"/>
                    <a:ea typeface="+mn-ea"/>
                    <a:sym typeface="+mn-ea"/>
                  </a:rPr>
                  <a:t>EPS</a:t>
                </a:r>
                <a:r>
                  <a:rPr lang="zh-CN" altLang="en-US" sz="2400" baseline="-25000" dirty="0">
                    <a:latin typeface="+mn-ea"/>
                    <a:ea typeface="+mn-ea"/>
                    <a:sym typeface="+mn-ea"/>
                  </a:rPr>
                  <a:t>丙</a:t>
                </a:r>
                <a:r>
                  <a:rPr lang="en-US" altLang="zh-CN" sz="2800" b="1" dirty="0">
                    <a:latin typeface="+mn-ea"/>
                    <a:ea typeface="+mn-ea"/>
                    <a:sym typeface="+mn-ea"/>
                  </a:rPr>
                  <a:t>=</a:t>
                </a:r>
                <a:r>
                  <a:rPr lang="en-US" altLang="zh-CN" sz="2800" dirty="0"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 smtClean="0">
                            <a:latin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d>
                          <m:dPr>
                            <m:begChr m:val="（"/>
                            <m:endChr m:val="）"/>
                            <m:ctrlPr>
                              <a:rPr lang="zh-CN" altLang="en-US" sz="2800" b="1" i="1" smtClean="0">
                                <a:latin typeface="Cambria Math" panose="02040503050406030204" pitchFamily="18" charset="0"/>
                                <a:sym typeface="+mn-ea"/>
                              </a:rPr>
                            </m:ctrlPr>
                          </m:dPr>
                          <m:e>
                            <m:r>
                              <a:rPr lang="en-US" altLang="zh-CN" sz="2800" b="1" i="1" smtClean="0">
                                <a:latin typeface="Cambria Math"/>
                                <a:sym typeface="+mn-ea"/>
                              </a:rPr>
                              <m:t>𝟏𝟎𝟎</m:t>
                            </m:r>
                            <m:r>
                              <a:rPr lang="en-US" altLang="zh-CN" sz="2800" b="1" i="1" smtClean="0">
                                <a:latin typeface="Cambria Math"/>
                                <a:sym typeface="+mn-ea"/>
                              </a:rPr>
                              <m:t>−</m:t>
                            </m:r>
                            <m:r>
                              <a:rPr lang="en-US" altLang="zh-CN" sz="2800" b="1" i="1" smtClean="0">
                                <a:latin typeface="Cambria Math"/>
                                <a:sym typeface="+mn-ea"/>
                              </a:rPr>
                              <m:t>𝟐𝟎𝟎</m:t>
                            </m:r>
                            <m:r>
                              <a:rPr lang="zh-CN" altLang="en-US" sz="2800" b="1" i="1" smtClean="0">
                                <a:latin typeface="Cambria Math"/>
                                <a:sym typeface="+mn-ea"/>
                              </a:rPr>
                              <m:t>∗</m:t>
                            </m:r>
                            <m:r>
                              <a:rPr lang="en-US" altLang="zh-CN" sz="2800" b="1" i="1" smtClean="0">
                                <a:latin typeface="Cambria Math"/>
                                <a:sym typeface="+mn-ea"/>
                              </a:rPr>
                              <m:t>𝟗</m:t>
                            </m:r>
                            <m:r>
                              <a:rPr lang="en-US" altLang="zh-CN" sz="2800" b="1" i="1" smtClean="0">
                                <a:latin typeface="Cambria Math"/>
                                <a:sym typeface="+mn-ea"/>
                              </a:rPr>
                              <m:t>%</m:t>
                            </m:r>
                          </m:e>
                        </m:d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∗</m:t>
                        </m:r>
                        <m:d>
                          <m:dPr>
                            <m:begChr m:val="（"/>
                            <m:endChr m:val="）"/>
                            <m:ctrlPr>
                              <a:rPr lang="zh-CN" altLang="en-US" sz="2800" b="1" i="1" smtClean="0">
                                <a:latin typeface="Cambria Math" panose="02040503050406030204" pitchFamily="18" charset="0"/>
                                <a:sym typeface="+mn-ea"/>
                              </a:rPr>
                            </m:ctrlPr>
                          </m:dPr>
                          <m:e>
                            <m:r>
                              <a:rPr lang="en-US" altLang="zh-CN" sz="2800" b="1" i="1" smtClean="0">
                                <a:latin typeface="Cambria Math"/>
                                <a:sym typeface="+mn-ea"/>
                              </a:rPr>
                              <m:t>𝟏</m:t>
                            </m:r>
                            <m:r>
                              <a:rPr lang="en-US" altLang="zh-CN" sz="2800" b="1" i="1" smtClean="0">
                                <a:latin typeface="Cambria Math"/>
                                <a:sym typeface="+mn-ea"/>
                              </a:rPr>
                              <m:t>−</m:t>
                            </m:r>
                            <m:r>
                              <a:rPr lang="en-US" altLang="zh-CN" sz="2800" b="1" i="1" smtClean="0">
                                <a:latin typeface="Cambria Math"/>
                                <a:sym typeface="+mn-ea"/>
                              </a:rPr>
                              <m:t>𝟐𝟓</m:t>
                            </m:r>
                            <m:r>
                              <a:rPr lang="en-US" altLang="zh-CN" sz="2800" b="1" i="1" smtClean="0">
                                <a:latin typeface="Cambria Math"/>
                                <a:sym typeface="+mn-ea"/>
                              </a:rPr>
                              <m:t>%</m:t>
                            </m:r>
                          </m:e>
                        </m:d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𝟑𝟎𝟎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∗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</m:t>
                        </m:r>
                      </m:num>
                      <m:den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  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𝟓𝟎</m:t>
                        </m:r>
                      </m:den>
                    </m:f>
                    <m:r>
                      <a:rPr lang="en-US" altLang="zh-CN" sz="2800" b="1" i="0" smtClean="0">
                        <a:latin typeface="Cambria Math"/>
                        <a:sym typeface="+mn-ea"/>
                      </a:rPr>
                      <m:t>=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𝟎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.</m:t>
                    </m:r>
                    <m:r>
                      <a:rPr lang="en-US" altLang="zh-CN" sz="2800" b="1" i="1" smtClean="0">
                        <a:latin typeface="Cambria Math"/>
                        <a:sym typeface="+mn-ea"/>
                      </a:rPr>
                      <m:t>𝟔𝟑</m:t>
                    </m:r>
                    <m:r>
                      <a:rPr lang="zh-CN" altLang="en-US" sz="2800" b="1" i="1" smtClean="0">
                        <a:latin typeface="Cambria Math"/>
                        <a:sym typeface="+mn-ea"/>
                      </a:rPr>
                      <m:t>元</m:t>
                    </m:r>
                  </m:oMath>
                </a14:m>
                <a:endParaRPr lang="zh-CN" altLang="en-US" sz="2800" b="1" dirty="0">
                  <a:latin typeface="+mn-ea"/>
                  <a:ea typeface="+mn-ea"/>
                  <a:sym typeface="+mn-ea"/>
                </a:endParaRPr>
              </a:p>
            </p:txBody>
          </p:sp>
        </mc:Choice>
        <mc:Fallback xmlns="">
          <p:sp>
            <p:nvSpPr>
              <p:cNvPr id="15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7355" y="3212976"/>
                <a:ext cx="7543130" cy="641779"/>
              </a:xfrm>
              <a:prstGeom prst="rect">
                <a:avLst/>
              </a:prstGeom>
              <a:blipFill rotWithShape="1">
                <a:blip r:embed="rId4"/>
                <a:stretch>
                  <a:fillRect l="-2506" b="-190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72070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764736" y="5211959"/>
            <a:ext cx="166328" cy="331332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00" tIns="60950" rIns="121900" bIns="60950" numCol="1" anchor="t" anchorCtr="0" compatLnSpc="1"/>
          <a:lstStyle/>
          <a:p>
            <a:endParaRPr lang="en-US" sz="3200"/>
          </a:p>
        </p:txBody>
      </p:sp>
      <p:sp>
        <p:nvSpPr>
          <p:cNvPr id="2" name="文本框 1"/>
          <p:cNvSpPr txBox="1"/>
          <p:nvPr/>
        </p:nvSpPr>
        <p:spPr>
          <a:xfrm>
            <a:off x="919282" y="900857"/>
            <a:ext cx="5080661" cy="46026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sz="2400" b="1" dirty="0" err="1">
                <a:latin typeface="微软雅黑" pitchFamily="34" charset="-122"/>
                <a:ea typeface="微软雅黑" pitchFamily="34" charset="-122"/>
              </a:rPr>
              <a:t>步骤二</a:t>
            </a:r>
            <a:r>
              <a:rPr sz="2400" b="1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sz="2400" b="1" dirty="0" err="1">
                <a:latin typeface="微软雅黑" pitchFamily="34" charset="-122"/>
                <a:ea typeface="微软雅黑" pitchFamily="34" charset="-122"/>
              </a:rPr>
              <a:t>优化资本结构</a:t>
            </a:r>
            <a:endParaRPr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1180279" y="1484784"/>
            <a:ext cx="9823459" cy="201285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266700">
              <a:lnSpc>
                <a:spcPct val="130000"/>
              </a:lnSpc>
            </a:pPr>
            <a:r>
              <a:rPr lang="en-US" altLang="zh-CN" sz="2400" b="1" dirty="0"/>
              <a:t>     </a:t>
            </a:r>
            <a:r>
              <a:rPr lang="zh-CN" sz="2400" b="1" dirty="0"/>
              <a:t>3.无差别点分析法</a:t>
            </a:r>
          </a:p>
          <a:p>
            <a:pPr marL="0" indent="266700">
              <a:lnSpc>
                <a:spcPct val="130000"/>
              </a:lnSpc>
            </a:pPr>
            <a:r>
              <a:rPr lang="en-US" altLang="zh-CN" sz="2400" b="1" dirty="0"/>
              <a:t>     </a:t>
            </a:r>
            <a:r>
              <a:rPr lang="zh-CN" sz="2400" b="1" dirty="0"/>
              <a:t>无差别点分析是对不同资本结构的获利能力分析。无差别点是指使不同资本结构的每股利润相等的息税前利润点，这一点是两种资本结构优劣的分界点。无差别点分析可称为 </a:t>
            </a:r>
            <a:r>
              <a:rPr lang="en-US" altLang="zh-CN" sz="2400" b="1" dirty="0"/>
              <a:t>EBIT—EPS </a:t>
            </a:r>
            <a:r>
              <a:rPr lang="zh-CN" sz="2400" b="1" dirty="0"/>
              <a:t>分析。</a:t>
            </a:r>
          </a:p>
        </p:txBody>
      </p:sp>
      <p:sp>
        <p:nvSpPr>
          <p:cNvPr id="106" name="文本框 105"/>
          <p:cNvSpPr txBox="1"/>
          <p:nvPr/>
        </p:nvSpPr>
        <p:spPr>
          <a:xfrm>
            <a:off x="3555510" y="4954710"/>
            <a:ext cx="5080661" cy="52946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355600"/>
            <a:endParaRPr lang="zh-CN" sz="1050" b="0">
              <a:ea typeface="宋体" panose="02010600030101010101" pitchFamily="2" charset="-122"/>
            </a:endParaRPr>
          </a:p>
          <a:p>
            <a:endParaRPr lang="zh-CN" altLang="en-US"/>
          </a:p>
        </p:txBody>
      </p:sp>
      <p:pic>
        <p:nvPicPr>
          <p:cNvPr id="7" name="图片 6" descr="c7ec6678de017132d85d449edec784d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6196" y="3737159"/>
            <a:ext cx="3819288" cy="29496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88148" y="49302"/>
            <a:ext cx="5108756" cy="613803"/>
            <a:chOff x="1271464" y="2420888"/>
            <a:chExt cx="4392488" cy="613803"/>
          </a:xfrm>
        </p:grpSpPr>
        <p:sp>
          <p:nvSpPr>
            <p:cNvPr id="11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进行资本结构决策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45338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764736" y="5211959"/>
            <a:ext cx="166328" cy="331332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00" tIns="60950" rIns="121900" bIns="60950" numCol="1" anchor="t" anchorCtr="0" compatLnSpc="1"/>
          <a:lstStyle/>
          <a:p>
            <a:endParaRPr lang="en-US" sz="3200"/>
          </a:p>
        </p:txBody>
      </p:sp>
      <p:sp>
        <p:nvSpPr>
          <p:cNvPr id="2" name="文本框 1"/>
          <p:cNvSpPr txBox="1"/>
          <p:nvPr/>
        </p:nvSpPr>
        <p:spPr>
          <a:xfrm>
            <a:off x="919282" y="900857"/>
            <a:ext cx="5080661" cy="46026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sz="2400" b="1" dirty="0" err="1">
                <a:latin typeface="微软雅黑" pitchFamily="34" charset="-122"/>
                <a:ea typeface="微软雅黑" pitchFamily="34" charset="-122"/>
              </a:rPr>
              <a:t>步骤二</a:t>
            </a:r>
            <a:r>
              <a:rPr sz="2400" b="1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sz="2400" b="1" dirty="0" err="1">
                <a:latin typeface="微软雅黑" pitchFamily="34" charset="-122"/>
                <a:ea typeface="微软雅黑" pitchFamily="34" charset="-122"/>
              </a:rPr>
              <a:t>优化资本结构</a:t>
            </a:r>
            <a:endParaRPr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695400" y="1764257"/>
            <a:ext cx="5904656" cy="3886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266700">
              <a:lnSpc>
                <a:spcPct val="130000"/>
              </a:lnSpc>
            </a:pPr>
            <a:r>
              <a:rPr lang="zh-CN" sz="2400" b="1" dirty="0"/>
              <a:t>操作步骤如下：</a:t>
            </a:r>
          </a:p>
          <a:p>
            <a:pPr marL="0" indent="266700">
              <a:lnSpc>
                <a:spcPct val="130000"/>
              </a:lnSpc>
            </a:pPr>
            <a:r>
              <a:rPr lang="zh-CN" sz="2400" b="1" dirty="0"/>
              <a:t>（1）分别列出每个方案普通股每股利润（</a:t>
            </a:r>
            <a:r>
              <a:rPr lang="en-US" altLang="zh-CN" sz="2400" b="1" dirty="0"/>
              <a:t>EPS</a:t>
            </a:r>
            <a:r>
              <a:rPr lang="zh-CN" sz="2400" b="1" dirty="0"/>
              <a:t>）的方程式；</a:t>
            </a:r>
          </a:p>
          <a:p>
            <a:pPr marL="0" indent="266700">
              <a:lnSpc>
                <a:spcPct val="130000"/>
              </a:lnSpc>
            </a:pPr>
            <a:r>
              <a:rPr lang="zh-CN" sz="2400" b="1" dirty="0"/>
              <a:t>（2）令 </a:t>
            </a:r>
            <a:r>
              <a:rPr lang="en-US" altLang="zh-CN" sz="2400" b="1" dirty="0"/>
              <a:t>EPS</a:t>
            </a:r>
            <a:r>
              <a:rPr lang="en-US" altLang="zh-CN" sz="2400" b="1" baseline="-25000" dirty="0"/>
              <a:t>1</a:t>
            </a:r>
            <a:r>
              <a:rPr lang="zh-CN" sz="2400" b="1" dirty="0"/>
              <a:t> </a:t>
            </a:r>
            <a:r>
              <a:rPr lang="en-US" altLang="zh-CN" sz="2400" b="1" dirty="0"/>
              <a:t>=</a:t>
            </a:r>
            <a:r>
              <a:rPr lang="zh-CN" sz="2400" b="1" dirty="0"/>
              <a:t> </a:t>
            </a:r>
            <a:r>
              <a:rPr lang="en-US" altLang="zh-CN" sz="2400" dirty="0"/>
              <a:t>EPS</a:t>
            </a:r>
            <a:r>
              <a:rPr lang="en-US" altLang="zh-CN" sz="2400" baseline="-25000" dirty="0"/>
              <a:t>2</a:t>
            </a:r>
            <a:r>
              <a:rPr lang="zh-CN" sz="2400" b="1" dirty="0"/>
              <a:t>  ，求得</a:t>
            </a:r>
            <a:r>
              <a:rPr lang="en-US" altLang="zh-CN" sz="2400" dirty="0"/>
              <a:t>EBIT</a:t>
            </a:r>
            <a:r>
              <a:rPr lang="en-US" altLang="zh-CN" sz="2400" baseline="-25000" dirty="0"/>
              <a:t>0</a:t>
            </a:r>
            <a:r>
              <a:rPr lang="zh-CN" sz="2400" b="1" dirty="0"/>
              <a:t>；                    </a:t>
            </a:r>
          </a:p>
          <a:p>
            <a:pPr marL="0" indent="266700">
              <a:lnSpc>
                <a:spcPct val="130000"/>
              </a:lnSpc>
            </a:pPr>
            <a:r>
              <a:rPr lang="zh-CN" sz="2400" b="1" dirty="0"/>
              <a:t>（3）将 </a:t>
            </a:r>
            <a:r>
              <a:rPr lang="en-US" altLang="zh-CN" sz="2400" dirty="0"/>
              <a:t>EBIT</a:t>
            </a:r>
            <a:r>
              <a:rPr lang="en-US" altLang="zh-CN" sz="2400" baseline="-25000" dirty="0"/>
              <a:t>0</a:t>
            </a:r>
            <a:r>
              <a:rPr lang="zh-CN" sz="2400" b="1" dirty="0"/>
              <a:t>代入方程，解得 </a:t>
            </a:r>
            <a:r>
              <a:rPr lang="en-US" altLang="zh-CN" sz="2400" dirty="0"/>
              <a:t>EPS</a:t>
            </a:r>
            <a:r>
              <a:rPr lang="en-US" altLang="zh-CN" sz="2400" baseline="-25000" dirty="0"/>
              <a:t>0</a:t>
            </a:r>
            <a:r>
              <a:rPr lang="zh-CN" sz="2400" b="1" dirty="0"/>
              <a:t>  ，则（</a:t>
            </a:r>
            <a:r>
              <a:rPr lang="en-US" altLang="zh-CN" sz="2400" dirty="0"/>
              <a:t> EBIT</a:t>
            </a:r>
            <a:r>
              <a:rPr lang="en-US" altLang="zh-CN" sz="2400" baseline="-25000" dirty="0"/>
              <a:t>0 </a:t>
            </a:r>
            <a:r>
              <a:rPr lang="zh-CN" sz="2400" b="1" dirty="0"/>
              <a:t>，</a:t>
            </a:r>
            <a:r>
              <a:rPr lang="en-US" altLang="zh-CN" sz="2400" dirty="0"/>
              <a:t>EPS</a:t>
            </a:r>
            <a:r>
              <a:rPr lang="en-US" altLang="zh-CN" sz="2400" baseline="-25000" dirty="0"/>
              <a:t>0</a:t>
            </a:r>
            <a:r>
              <a:rPr lang="en-US" altLang="zh-CN" sz="2400" dirty="0"/>
              <a:t> </a:t>
            </a:r>
            <a:r>
              <a:rPr lang="zh-CN" sz="2400" b="1" dirty="0"/>
              <a:t>）为无差别点；</a:t>
            </a:r>
          </a:p>
          <a:p>
            <a:pPr marL="0" indent="266700">
              <a:lnSpc>
                <a:spcPct val="130000"/>
              </a:lnSpc>
            </a:pPr>
            <a:r>
              <a:rPr lang="zh-CN" sz="2400" b="1" dirty="0"/>
              <a:t>（4）根据无差别点在图像中的位置进行分析。</a:t>
            </a:r>
          </a:p>
        </p:txBody>
      </p:sp>
      <p:grpSp>
        <p:nvGrpSpPr>
          <p:cNvPr id="993" name="组合 993"/>
          <p:cNvGrpSpPr/>
          <p:nvPr/>
        </p:nvGrpSpPr>
        <p:grpSpPr>
          <a:xfrm>
            <a:off x="7102880" y="2545524"/>
            <a:ext cx="4492986" cy="3201246"/>
            <a:chOff x="0" y="0"/>
            <a:chExt cx="2686050" cy="1828800"/>
          </a:xfrm>
        </p:grpSpPr>
        <p:grpSp>
          <p:nvGrpSpPr>
            <p:cNvPr id="977" name="组合 977"/>
            <p:cNvGrpSpPr/>
            <p:nvPr/>
          </p:nvGrpSpPr>
          <p:grpSpPr>
            <a:xfrm>
              <a:off x="266700" y="85725"/>
              <a:ext cx="2333625" cy="1488440"/>
              <a:chOff x="0" y="0"/>
              <a:chExt cx="3200400" cy="2193290"/>
            </a:xfrm>
          </p:grpSpPr>
          <p:grpSp>
            <p:nvGrpSpPr>
              <p:cNvPr id="966" name="组合 966"/>
              <p:cNvGrpSpPr/>
              <p:nvPr/>
            </p:nvGrpSpPr>
            <p:grpSpPr>
              <a:xfrm>
                <a:off x="0" y="591820"/>
                <a:ext cx="2743200" cy="1601470"/>
                <a:chOff x="2697" y="3312"/>
                <a:chExt cx="4320" cy="2522"/>
              </a:xfrm>
            </p:grpSpPr>
            <p:cxnSp>
              <p:nvCxnSpPr>
                <p:cNvPr id="967" name="直线 1078"/>
                <p:cNvCxnSpPr>
                  <a:cxnSpLocks noChangeShapeType="1"/>
                </p:cNvCxnSpPr>
                <p:nvPr/>
              </p:nvCxnSpPr>
              <p:spPr bwMode="auto">
                <a:xfrm flipV="1">
                  <a:off x="2697" y="3468"/>
                  <a:ext cx="4320" cy="2292"/>
                </a:xfrm>
                <a:prstGeom prst="line">
                  <a:avLst/>
                </a:prstGeom>
                <a:noFill/>
                <a:ln w="38100" cmpd="sng">
                  <a:solidFill>
                    <a:srgbClr val="FF0000"/>
                  </a:solidFill>
                  <a:round/>
                </a:ln>
              </p:spPr>
            </p:cxnSp>
            <p:cxnSp>
              <p:nvCxnSpPr>
                <p:cNvPr id="968" name="直线 1079"/>
                <p:cNvCxnSpPr>
                  <a:cxnSpLocks noChangeShapeType="1"/>
                </p:cNvCxnSpPr>
                <p:nvPr/>
              </p:nvCxnSpPr>
              <p:spPr bwMode="auto">
                <a:xfrm flipV="1">
                  <a:off x="3597" y="3312"/>
                  <a:ext cx="2700" cy="2340"/>
                </a:xfrm>
                <a:prstGeom prst="line">
                  <a:avLst/>
                </a:prstGeom>
                <a:noFill/>
                <a:ln w="38100" cmpd="sng">
                  <a:solidFill>
                    <a:srgbClr val="006600"/>
                  </a:solidFill>
                  <a:round/>
                </a:ln>
                <a:effectLst/>
              </p:spPr>
            </p:cxnSp>
            <p:cxnSp>
              <p:nvCxnSpPr>
                <p:cNvPr id="969" name="直线 1081"/>
                <p:cNvCxnSpPr>
                  <a:cxnSpLocks noChangeShapeType="1"/>
                </p:cNvCxnSpPr>
                <p:nvPr/>
              </p:nvCxnSpPr>
              <p:spPr bwMode="auto">
                <a:xfrm>
                  <a:off x="2877" y="4716"/>
                  <a:ext cx="1841" cy="1"/>
                </a:xfrm>
                <a:prstGeom prst="line">
                  <a:avLst/>
                </a:prstGeom>
                <a:noFill/>
                <a:ln w="38100" cap="rnd" cmpd="sng">
                  <a:solidFill>
                    <a:srgbClr val="000000"/>
                  </a:solidFill>
                  <a:prstDash val="sysDot"/>
                  <a:round/>
                </a:ln>
              </p:spPr>
            </p:cxnSp>
            <p:cxnSp>
              <p:nvCxnSpPr>
                <p:cNvPr id="970" name="直线 1083"/>
                <p:cNvCxnSpPr>
                  <a:cxnSpLocks noChangeShapeType="1"/>
                </p:cNvCxnSpPr>
                <p:nvPr/>
              </p:nvCxnSpPr>
              <p:spPr bwMode="auto">
                <a:xfrm flipV="1">
                  <a:off x="4677" y="4716"/>
                  <a:ext cx="1" cy="890"/>
                </a:xfrm>
                <a:prstGeom prst="line">
                  <a:avLst/>
                </a:prstGeom>
                <a:noFill/>
                <a:ln w="38100" cap="rnd" cmpd="sng">
                  <a:solidFill>
                    <a:srgbClr val="000000"/>
                  </a:solidFill>
                  <a:prstDash val="sysDot"/>
                  <a:round/>
                </a:ln>
              </p:spPr>
            </p:cxnSp>
            <p:sp>
              <p:nvSpPr>
                <p:cNvPr id="971" name="弧形 1087"/>
                <p:cNvSpPr/>
                <p:nvPr/>
              </p:nvSpPr>
              <p:spPr bwMode="auto">
                <a:xfrm flipH="1" flipV="1">
                  <a:off x="3777" y="5184"/>
                  <a:ext cx="885" cy="512"/>
                </a:xfrm>
                <a:custGeom>
                  <a:avLst/>
                  <a:gdLst>
                    <a:gd name="G0" fmla="+- 20980 0 0"/>
                    <a:gd name="G1" fmla="+- 0 0 0"/>
                    <a:gd name="G2" fmla="+- 21600 0 0"/>
                    <a:gd name="T0" fmla="*/ 19605 w 20980"/>
                    <a:gd name="T1" fmla="*/ 21556 h 21556"/>
                    <a:gd name="T2" fmla="*/ 0 w 20980"/>
                    <a:gd name="T3" fmla="*/ 5139 h 21556"/>
                    <a:gd name="T4" fmla="*/ 20980 w 20980"/>
                    <a:gd name="T5" fmla="*/ 0 h 215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980" h="21556" fill="none" extrusionOk="0">
                      <a:moveTo>
                        <a:pt x="19604" y="21556"/>
                      </a:moveTo>
                      <a:cubicBezTo>
                        <a:pt x="10184" y="20955"/>
                        <a:pt x="2245" y="14307"/>
                        <a:pt x="0" y="5138"/>
                      </a:cubicBezTo>
                    </a:path>
                    <a:path w="20980" h="21556" stroke="0" extrusionOk="0">
                      <a:moveTo>
                        <a:pt x="19604" y="21556"/>
                      </a:moveTo>
                      <a:cubicBezTo>
                        <a:pt x="10184" y="20955"/>
                        <a:pt x="2245" y="14307"/>
                        <a:pt x="0" y="5138"/>
                      </a:cubicBezTo>
                      <a:lnTo>
                        <a:pt x="20980" y="0"/>
                      </a:lnTo>
                      <a:close/>
                    </a:path>
                  </a:pathLst>
                </a:custGeom>
                <a:noFill/>
                <a:ln w="28575" cmpd="sng">
                  <a:solidFill>
                    <a:srgbClr val="D3A911"/>
                  </a:solidFill>
                  <a:round/>
                  <a:headEnd type="triangle" w="med" len="med"/>
                </a:ln>
                <a:effectLst/>
              </p:spPr>
            </p:sp>
            <p:sp>
              <p:nvSpPr>
                <p:cNvPr id="973" name="弧形 1093"/>
                <p:cNvSpPr/>
                <p:nvPr/>
              </p:nvSpPr>
              <p:spPr bwMode="auto">
                <a:xfrm rot="11473474" flipH="1">
                  <a:off x="5037" y="4872"/>
                  <a:ext cx="1246" cy="962"/>
                </a:xfrm>
                <a:custGeom>
                  <a:avLst/>
                  <a:gdLst>
                    <a:gd name="G0" fmla="+- 20980 0 0"/>
                    <a:gd name="G1" fmla="+- 0 0 0"/>
                    <a:gd name="G2" fmla="+- 21600 0 0"/>
                    <a:gd name="T0" fmla="*/ 30640 w 30640"/>
                    <a:gd name="T1" fmla="*/ 19320 h 21600"/>
                    <a:gd name="T2" fmla="*/ 0 w 30640"/>
                    <a:gd name="T3" fmla="*/ 5139 h 21600"/>
                    <a:gd name="T4" fmla="*/ 20980 w 3064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640" h="21600" fill="none" extrusionOk="0">
                      <a:moveTo>
                        <a:pt x="30639" y="19319"/>
                      </a:moveTo>
                      <a:cubicBezTo>
                        <a:pt x="27640" y="20819"/>
                        <a:pt x="24333" y="21600"/>
                        <a:pt x="20980" y="21600"/>
                      </a:cubicBezTo>
                      <a:cubicBezTo>
                        <a:pt x="11030" y="21600"/>
                        <a:pt x="2367" y="14803"/>
                        <a:pt x="0" y="5138"/>
                      </a:cubicBezTo>
                    </a:path>
                    <a:path w="30640" h="21600" stroke="0" extrusionOk="0">
                      <a:moveTo>
                        <a:pt x="30639" y="19319"/>
                      </a:moveTo>
                      <a:cubicBezTo>
                        <a:pt x="27640" y="20819"/>
                        <a:pt x="24333" y="21600"/>
                        <a:pt x="20980" y="21600"/>
                      </a:cubicBezTo>
                      <a:cubicBezTo>
                        <a:pt x="11030" y="21600"/>
                        <a:pt x="2367" y="14803"/>
                        <a:pt x="0" y="5138"/>
                      </a:cubicBezTo>
                      <a:lnTo>
                        <a:pt x="20980" y="0"/>
                      </a:lnTo>
                      <a:close/>
                    </a:path>
                  </a:pathLst>
                </a:custGeom>
                <a:noFill/>
                <a:ln w="28575" cmpd="sng">
                  <a:solidFill>
                    <a:srgbClr val="D3A911"/>
                  </a:solidFill>
                  <a:round/>
                  <a:headEnd type="triangle" w="med" len="med"/>
                </a:ln>
                <a:effectLst/>
              </p:spPr>
            </p:sp>
          </p:grpSp>
          <p:cxnSp>
            <p:nvCxnSpPr>
              <p:cNvPr id="974" name="直接连接符 974"/>
              <p:cNvCxnSpPr>
                <a:cxnSpLocks noChangeShapeType="1"/>
              </p:cNvCxnSpPr>
              <p:nvPr/>
            </p:nvCxnSpPr>
            <p:spPr bwMode="auto">
              <a:xfrm flipV="1">
                <a:off x="80645" y="1978660"/>
                <a:ext cx="3119755" cy="55245"/>
              </a:xfrm>
              <a:prstGeom prst="line">
                <a:avLst/>
              </a:prstGeom>
              <a:noFill/>
              <a:ln w="38100" cmpd="sng">
                <a:solidFill>
                  <a:srgbClr val="7A3D00"/>
                </a:solidFill>
                <a:round/>
                <a:tailEnd type="triangle" w="med" len="med"/>
              </a:ln>
            </p:spPr>
          </p:cxnSp>
          <p:cxnSp>
            <p:nvCxnSpPr>
              <p:cNvPr id="976" name="直接连接符 976"/>
              <p:cNvCxnSpPr>
                <a:cxnSpLocks noChangeShapeType="1"/>
              </p:cNvCxnSpPr>
              <p:nvPr/>
            </p:nvCxnSpPr>
            <p:spPr bwMode="auto">
              <a:xfrm>
                <a:off x="106680" y="0"/>
                <a:ext cx="1905" cy="2063115"/>
              </a:xfrm>
              <a:prstGeom prst="line">
                <a:avLst/>
              </a:prstGeom>
              <a:noFill/>
              <a:ln w="38100" cmpd="sng">
                <a:solidFill>
                  <a:srgbClr val="7A3D00"/>
                </a:solidFill>
                <a:round/>
                <a:headEnd type="triangle" w="med" len="med"/>
              </a:ln>
            </p:spPr>
          </p:cxnSp>
        </p:grpSp>
        <p:grpSp>
          <p:nvGrpSpPr>
            <p:cNvPr id="989" name="组合 989"/>
            <p:cNvGrpSpPr/>
            <p:nvPr/>
          </p:nvGrpSpPr>
          <p:grpSpPr>
            <a:xfrm>
              <a:off x="0" y="0"/>
              <a:ext cx="2686050" cy="1828800"/>
              <a:chOff x="0" y="0"/>
              <a:chExt cx="2686050" cy="1828800"/>
            </a:xfrm>
          </p:grpSpPr>
          <p:sp>
            <p:nvSpPr>
              <p:cNvPr id="217" name="文本框 2"/>
              <p:cNvSpPr txBox="1">
                <a:spLocks noChangeArrowheads="1"/>
              </p:cNvSpPr>
              <p:nvPr/>
            </p:nvSpPr>
            <p:spPr bwMode="auto">
              <a:xfrm>
                <a:off x="0" y="1533525"/>
                <a:ext cx="2686050" cy="29527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just"/>
                <a:r>
                  <a:rPr lang="en-US" altLang="zh-CN" sz="1050" kern="100">
                    <a:latin typeface="Calibri" panose="020F0502020204030204"/>
                    <a:ea typeface="宋体" panose="02010600030101010101" pitchFamily="2" charset="-122"/>
                    <a:cs typeface="Times New Roman" panose="02020603050405020304"/>
                    <a:sym typeface="Times New Roman" panose="02020603050405020304"/>
                  </a:rPr>
                  <a:t>权益筹资优势区域     负债筹资优势区域</a:t>
                </a:r>
              </a:p>
            </p:txBody>
          </p:sp>
          <p:sp>
            <p:nvSpPr>
              <p:cNvPr id="978" name="文本框 2"/>
              <p:cNvSpPr txBox="1">
                <a:spLocks noChangeArrowheads="1"/>
              </p:cNvSpPr>
              <p:nvPr/>
            </p:nvSpPr>
            <p:spPr bwMode="auto">
              <a:xfrm>
                <a:off x="657225" y="571500"/>
                <a:ext cx="676275" cy="35242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just"/>
                <a:r>
                  <a:rPr lang="en-US" altLang="zh-CN" sz="900" kern="100">
                    <a:latin typeface="Calibri" panose="020F0502020204030204"/>
                    <a:ea typeface="宋体" panose="02010600030101010101" pitchFamily="2" charset="-122"/>
                    <a:cs typeface="Times New Roman" panose="02020603050405020304"/>
                    <a:sym typeface="Times New Roman" panose="02020603050405020304"/>
                  </a:rPr>
                  <a:t>无差别点</a:t>
                </a:r>
              </a:p>
            </p:txBody>
          </p:sp>
          <p:sp>
            <p:nvSpPr>
              <p:cNvPr id="979" name="文本框 2"/>
              <p:cNvSpPr txBox="1">
                <a:spLocks noChangeArrowheads="1"/>
              </p:cNvSpPr>
              <p:nvPr/>
            </p:nvSpPr>
            <p:spPr bwMode="auto">
              <a:xfrm>
                <a:off x="2133600" y="1104900"/>
                <a:ext cx="502920" cy="25717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just"/>
                <a:r>
                  <a:rPr lang="en-US" altLang="zh-CN" sz="1050" kern="100">
                    <a:latin typeface="Calibri" panose="020F0502020204030204"/>
                    <a:ea typeface="宋体" panose="02010600030101010101" pitchFamily="2" charset="-122"/>
                    <a:cs typeface="Times New Roman" panose="02020603050405020304"/>
                    <a:sym typeface="Times New Roman" panose="02020603050405020304"/>
                  </a:rPr>
                  <a:t>EBIT</a:t>
                </a:r>
              </a:p>
            </p:txBody>
          </p:sp>
          <p:sp>
            <p:nvSpPr>
              <p:cNvPr id="985" name="文本框 2"/>
              <p:cNvSpPr txBox="1">
                <a:spLocks noChangeArrowheads="1"/>
              </p:cNvSpPr>
              <p:nvPr/>
            </p:nvSpPr>
            <p:spPr bwMode="auto">
              <a:xfrm>
                <a:off x="381000" y="0"/>
                <a:ext cx="531495" cy="15170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algn="just"/>
                <a:r>
                  <a:rPr lang="en-US" altLang="zh-CN" sz="1050" kern="100">
                    <a:latin typeface="Calibri" panose="020F0502020204030204"/>
                    <a:ea typeface="宋体" panose="02010600030101010101" pitchFamily="2" charset="-122"/>
                    <a:cs typeface="Times New Roman" panose="02020603050405020304"/>
                    <a:sym typeface="Times New Roman" panose="02020603050405020304"/>
                  </a:rPr>
                  <a:t>EPS</a:t>
                </a: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88148" y="49302"/>
            <a:ext cx="5108756" cy="613803"/>
            <a:chOff x="1271464" y="2420888"/>
            <a:chExt cx="4392488" cy="613803"/>
          </a:xfrm>
        </p:grpSpPr>
        <p:sp>
          <p:nvSpPr>
            <p:cNvPr id="32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进行资本结构决策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38376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764736" y="5211959"/>
            <a:ext cx="166328" cy="331332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00" tIns="60950" rIns="121900" bIns="60950" numCol="1" anchor="t" anchorCtr="0" compatLnSpc="1"/>
          <a:lstStyle/>
          <a:p>
            <a:endParaRPr 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918329" y="1037350"/>
            <a:ext cx="2540331" cy="3688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t">
            <a:spAutoFit/>
          </a:bodyPr>
          <a:lstStyle/>
          <a:p>
            <a:r>
              <a:rPr lang="zh-CN" altLang="en-US" sz="24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做一做：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18330" y="1905829"/>
            <a:ext cx="6545822" cy="39333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266700">
              <a:lnSpc>
                <a:spcPct val="130000"/>
              </a:lnSpc>
            </a:pPr>
            <a:r>
              <a:rPr lang="en-US" altLang="zh-CN" sz="2400" b="1" dirty="0"/>
              <a:t>    </a:t>
            </a:r>
            <a:r>
              <a:rPr lang="zh-CN" sz="2400" b="1" dirty="0"/>
              <a:t>威盛公司现有资本结构全部为普通股1000万元，每股10元，折合股数100万股，该企业所得税税率为25%。现拟增资500万元，有甲、乙两种筹资方案可供选择：</a:t>
            </a:r>
          </a:p>
          <a:p>
            <a:pPr marL="0" indent="266700">
              <a:lnSpc>
                <a:spcPct val="130000"/>
              </a:lnSpc>
            </a:pPr>
            <a:r>
              <a:rPr lang="en-US" altLang="zh-CN" sz="2400" b="1" dirty="0"/>
              <a:t>    </a:t>
            </a:r>
            <a:r>
              <a:rPr lang="zh-CN" sz="2400" b="1" dirty="0"/>
              <a:t>甲方案：发行普通股50万股，每股10元；</a:t>
            </a:r>
          </a:p>
          <a:p>
            <a:pPr marL="0" indent="266700">
              <a:lnSpc>
                <a:spcPct val="130000"/>
              </a:lnSpc>
            </a:pPr>
            <a:r>
              <a:rPr lang="en-US" altLang="zh-CN" sz="2400" b="1" dirty="0"/>
              <a:t>    </a:t>
            </a:r>
            <a:r>
              <a:rPr lang="zh-CN" sz="2400" b="1" dirty="0"/>
              <a:t>方案乙：发行普通股20万股，每股10元；另发行债券300万元，债券年利率10%。</a:t>
            </a:r>
          </a:p>
          <a:p>
            <a:pPr marL="0" indent="266700">
              <a:lnSpc>
                <a:spcPct val="130000"/>
              </a:lnSpc>
            </a:pPr>
            <a:r>
              <a:rPr lang="en-US" altLang="zh-CN" sz="2400" b="1" dirty="0"/>
              <a:t>    </a:t>
            </a:r>
            <a:r>
              <a:rPr lang="zh-CN" sz="2400" b="1" dirty="0"/>
              <a:t>要求：</a:t>
            </a:r>
            <a:r>
              <a:rPr lang="zh-CN" altLang="en-US" sz="2400" dirty="0"/>
              <a:t>利用</a:t>
            </a:r>
            <a:r>
              <a:rPr lang="en-US" altLang="zh-CN" sz="2400" dirty="0"/>
              <a:t>EBIT—EPS</a:t>
            </a:r>
            <a:r>
              <a:rPr lang="zh-CN" sz="2400" b="1" dirty="0"/>
              <a:t>做分析。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3555510" y="4793140"/>
            <a:ext cx="5080661" cy="52946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355600"/>
            <a:endParaRPr lang="zh-CN" sz="1050" b="0">
              <a:ea typeface="宋体" panose="02010600030101010101" pitchFamily="2" charset="-122"/>
            </a:endParaRPr>
          </a:p>
          <a:p>
            <a:endParaRPr lang="zh-CN" altLang="en-US"/>
          </a:p>
        </p:txBody>
      </p:sp>
      <p:pic>
        <p:nvPicPr>
          <p:cNvPr id="6" name="图片 5" descr="df7513d3ee80b444915da9ecde4c3a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8208" y="3474614"/>
            <a:ext cx="3701897" cy="220421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88148" y="49302"/>
            <a:ext cx="5108756" cy="613803"/>
            <a:chOff x="1271464" y="2420888"/>
            <a:chExt cx="4392488" cy="613803"/>
          </a:xfrm>
        </p:grpSpPr>
        <p:sp>
          <p:nvSpPr>
            <p:cNvPr id="11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进行资本结构决策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4529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764736" y="5211959"/>
            <a:ext cx="166328" cy="331332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00" tIns="60950" rIns="121900" bIns="60950" numCol="1" anchor="t" anchorCtr="0" compatLnSpc="1"/>
          <a:lstStyle/>
          <a:p>
            <a:endParaRPr 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4295800" y="1703993"/>
            <a:ext cx="7154741" cy="44135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sym typeface="+mn-ea"/>
              </a:rPr>
              <a:t>威盛公司因扩大业务规模需要追加资金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sym typeface="+mn-ea"/>
              </a:rPr>
              <a:t>500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sym typeface="+mn-ea"/>
              </a:rPr>
              <a:t>万元，经财务人员筛选现有两个筹资组合方案可供选择：</a:t>
            </a:r>
          </a:p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+mn-ea"/>
                <a:sym typeface="+mn-ea"/>
              </a:rPr>
              <a:t>方案</a:t>
            </a:r>
            <a:r>
              <a:rPr lang="en-US" altLang="zh-CN" sz="2400" dirty="0">
                <a:solidFill>
                  <a:schemeClr val="tx2"/>
                </a:solidFill>
                <a:latin typeface="+mn-ea"/>
                <a:sym typeface="+mn-ea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sym typeface="+mn-ea"/>
              </a:rPr>
              <a:t>：普通股筹资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sym typeface="+mn-ea"/>
              </a:rPr>
              <a:t>200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sym typeface="+mn-ea"/>
              </a:rPr>
              <a:t>万元，资金成本率为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sym typeface="+mn-ea"/>
              </a:rPr>
              <a:t>12%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sym typeface="+mn-ea"/>
              </a:rPr>
              <a:t>；发行债券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sym typeface="+mn-ea"/>
              </a:rPr>
              <a:t>300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sym typeface="+mn-ea"/>
              </a:rPr>
              <a:t>万元，资金成本率为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sym typeface="+mn-ea"/>
              </a:rPr>
              <a:t>9%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sym typeface="+mn-ea"/>
              </a:rPr>
              <a:t>；</a:t>
            </a:r>
          </a:p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+mn-ea"/>
                <a:sym typeface="+mn-ea"/>
              </a:rPr>
              <a:t>方案</a:t>
            </a:r>
            <a:r>
              <a:rPr lang="en-US" altLang="zh-CN" sz="2400" dirty="0">
                <a:solidFill>
                  <a:schemeClr val="tx2"/>
                </a:solidFill>
                <a:latin typeface="+mn-ea"/>
                <a:sym typeface="+mn-ea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sym typeface="+mn-ea"/>
              </a:rPr>
              <a:t>：普通股筹资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sym typeface="+mn-ea"/>
              </a:rPr>
              <a:t>200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sym typeface="+mn-ea"/>
              </a:rPr>
              <a:t>万元，资金成本率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sym typeface="+mn-ea"/>
              </a:rPr>
              <a:t>12%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sym typeface="+mn-ea"/>
              </a:rPr>
              <a:t>；发行债券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sym typeface="+mn-ea"/>
              </a:rPr>
              <a:t>200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sym typeface="+mn-ea"/>
              </a:rPr>
              <a:t>万元，资金成本率为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sym typeface="+mn-ea"/>
              </a:rPr>
              <a:t>9%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sym typeface="+mn-ea"/>
              </a:rPr>
              <a:t>；长期借款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sym typeface="+mn-ea"/>
              </a:rPr>
              <a:t>100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sym typeface="+mn-ea"/>
              </a:rPr>
              <a:t>万元，资金成本率为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sym typeface="+mn-ea"/>
              </a:rPr>
              <a:t>8%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sym typeface="+mn-ea"/>
              </a:rPr>
              <a:t>。</a:t>
            </a:r>
          </a:p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+mn-ea"/>
                <a:sym typeface="+mn-ea"/>
              </a:rPr>
              <a:t>请思考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sym typeface="+mn-ea"/>
              </a:rPr>
              <a:t>：选择哪个筹资组合方案对企业有利，进行优化选择。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104112" y="1106549"/>
            <a:ext cx="1816203" cy="369332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0" indent="266700"/>
            <a:r>
              <a:rPr lang="zh-CN" sz="2400" b="1" dirty="0">
                <a:latin typeface="+mn-ea"/>
                <a:ea typeface="+mn-ea"/>
                <a:sym typeface="+mn-ea"/>
              </a:rPr>
              <a:t>任务描述：</a:t>
            </a:r>
            <a:endParaRPr lang="zh-CN" altLang="en-US" sz="2400" b="1" dirty="0">
              <a:latin typeface="+mn-ea"/>
              <a:ea typeface="+mn-ea"/>
              <a:sym typeface="+mn-ea"/>
            </a:endParaRPr>
          </a:p>
        </p:txBody>
      </p:sp>
      <p:pic>
        <p:nvPicPr>
          <p:cNvPr id="2" name="图片 1" descr="df7513d3ee80b444915da9ecde4c3a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3717032"/>
            <a:ext cx="3701897" cy="220421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88148" y="49302"/>
            <a:ext cx="5108756" cy="613803"/>
            <a:chOff x="1271464" y="2420888"/>
            <a:chExt cx="4392488" cy="613803"/>
          </a:xfrm>
        </p:grpSpPr>
        <p:sp>
          <p:nvSpPr>
            <p:cNvPr id="13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进行资本结构决策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4030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879266" y="6021375"/>
            <a:ext cx="166328" cy="331332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00" tIns="60950" rIns="121900" bIns="60950" numCol="1" anchor="t" anchorCtr="0" compatLnSpc="1"/>
          <a:lstStyle/>
          <a:p>
            <a:endParaRPr lang="en-US" sz="3200"/>
          </a:p>
        </p:txBody>
      </p:sp>
      <p:sp>
        <p:nvSpPr>
          <p:cNvPr id="103" name="文本框 102"/>
          <p:cNvSpPr txBox="1"/>
          <p:nvPr/>
        </p:nvSpPr>
        <p:spPr>
          <a:xfrm>
            <a:off x="1747748" y="1158787"/>
            <a:ext cx="7872737" cy="46026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66700"/>
            <a:r>
              <a:rPr lang="zh-CN" sz="2400" dirty="0">
                <a:latin typeface="+mn-ea"/>
                <a:ea typeface="+mn-ea"/>
              </a:rPr>
              <a:t>1.分别列出每个方案普通股每股利润（</a:t>
            </a:r>
            <a:r>
              <a:rPr lang="en-US" altLang="zh-CN" sz="2400" dirty="0">
                <a:latin typeface="+mn-ea"/>
                <a:ea typeface="+mn-ea"/>
              </a:rPr>
              <a:t>EPS)</a:t>
            </a:r>
            <a:r>
              <a:rPr lang="zh-CN" altLang="zh-CN" sz="2400" dirty="0">
                <a:latin typeface="+mn-ea"/>
                <a:ea typeface="+mn-ea"/>
              </a:rPr>
              <a:t>的方程式</a:t>
            </a:r>
            <a:endParaRPr lang="zh-CN" altLang="en-US" sz="2400" dirty="0">
              <a:latin typeface="+mn-ea"/>
              <a:ea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47672" y="3689744"/>
            <a:ext cx="5080661" cy="46026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zh-CN" sz="2400" dirty="0">
                <a:latin typeface="+mn-ea"/>
                <a:ea typeface="+mn-ea"/>
              </a:rPr>
              <a:t>2.令</a:t>
            </a:r>
            <a:r>
              <a:rPr lang="en-US" altLang="zh-CN" sz="2400" dirty="0">
                <a:latin typeface="+mn-ea"/>
                <a:ea typeface="+mn-ea"/>
              </a:rPr>
              <a:t>EPS</a:t>
            </a:r>
            <a:r>
              <a:rPr lang="zh-CN" altLang="en-US" sz="2400" baseline="-25000" dirty="0">
                <a:latin typeface="+mn-ea"/>
                <a:ea typeface="+mn-ea"/>
              </a:rPr>
              <a:t>甲</a:t>
            </a:r>
            <a:r>
              <a:rPr lang="en-US" altLang="zh-CN" sz="2400" dirty="0">
                <a:latin typeface="+mn-ea"/>
                <a:ea typeface="+mn-ea"/>
              </a:rPr>
              <a:t>=EPS</a:t>
            </a:r>
            <a:r>
              <a:rPr lang="zh-CN" altLang="en-US" sz="2400" baseline="-25000" dirty="0">
                <a:latin typeface="+mn-ea"/>
                <a:ea typeface="+mn-ea"/>
              </a:rPr>
              <a:t>乙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88148" y="49302"/>
            <a:ext cx="5108756" cy="613803"/>
            <a:chOff x="1271464" y="2420888"/>
            <a:chExt cx="4392488" cy="613803"/>
          </a:xfrm>
        </p:grpSpPr>
        <p:sp>
          <p:nvSpPr>
            <p:cNvPr id="17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进行资本结构决策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"/>
              <p:cNvSpPr txBox="1"/>
              <p:nvPr/>
            </p:nvSpPr>
            <p:spPr>
              <a:xfrm>
                <a:off x="1991728" y="1758044"/>
                <a:ext cx="3771565" cy="719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indent="0"/>
                <a:r>
                  <a:rPr lang="en-US" altLang="zh-CN" sz="2400" dirty="0">
                    <a:latin typeface="+mn-ea"/>
                    <a:ea typeface="+mn-ea"/>
                    <a:sym typeface="+mn-ea"/>
                  </a:rPr>
                  <a:t>EPS</a:t>
                </a:r>
                <a:r>
                  <a:rPr lang="zh-CN" altLang="en-US" sz="2400" baseline="-25000" dirty="0">
                    <a:latin typeface="+mn-ea"/>
                    <a:ea typeface="+mn-ea"/>
                    <a:sym typeface="+mn-ea"/>
                  </a:rPr>
                  <a:t>甲</a:t>
                </a:r>
                <a:r>
                  <a:rPr lang="en-US" altLang="zh-CN" sz="2800" b="1" dirty="0">
                    <a:latin typeface="+mn-ea"/>
                    <a:ea typeface="+mn-ea"/>
                    <a:sym typeface="+mn-ea"/>
                  </a:rPr>
                  <a:t>=</a:t>
                </a:r>
                <a:r>
                  <a:rPr lang="en-US" altLang="zh-CN" sz="2800" dirty="0"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 smtClean="0">
                            <a:latin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𝑬𝑩𝑰𝑻</m:t>
                        </m:r>
                        <m:r>
                          <a:rPr lang="en-US" altLang="zh-CN" sz="2800" b="1" i="1" baseline="-25000" smtClean="0">
                            <a:latin typeface="Cambria Math"/>
                            <a:sym typeface="+mn-ea"/>
                          </a:rPr>
                          <m:t>𝟎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∗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（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𝟐𝟓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）</m:t>
                        </m:r>
                      </m:num>
                      <m:den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  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𝟏𝟎𝟎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+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𝟓𝟎</m:t>
                        </m:r>
                      </m:den>
                    </m:f>
                  </m:oMath>
                </a14:m>
                <a:endParaRPr lang="zh-CN" altLang="en-US" sz="2800" b="1" dirty="0">
                  <a:latin typeface="+mn-ea"/>
                  <a:ea typeface="+mn-ea"/>
                  <a:sym typeface="+mn-ea"/>
                </a:endParaRPr>
              </a:p>
            </p:txBody>
          </p:sp>
        </mc:Choice>
        <mc:Fallback xmlns="">
          <p:sp>
            <p:nvSpPr>
              <p:cNvPr id="19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728" y="1758044"/>
                <a:ext cx="3771565" cy="719108"/>
              </a:xfrm>
              <a:prstGeom prst="rect">
                <a:avLst/>
              </a:prstGeom>
              <a:blipFill rotWithShape="1">
                <a:blip r:embed="rId2"/>
                <a:stretch>
                  <a:fillRect l="-5016" b="-161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"/>
              <p:cNvSpPr txBox="1"/>
              <p:nvPr/>
            </p:nvSpPr>
            <p:spPr>
              <a:xfrm>
                <a:off x="1937408" y="2708920"/>
                <a:ext cx="7859909" cy="71923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indent="0"/>
                <a:r>
                  <a:rPr lang="en-US" altLang="zh-CN" sz="2400" dirty="0">
                    <a:latin typeface="+mn-ea"/>
                    <a:ea typeface="+mn-ea"/>
                    <a:sym typeface="+mn-ea"/>
                  </a:rPr>
                  <a:t>EPS</a:t>
                </a:r>
                <a:r>
                  <a:rPr lang="zh-CN" altLang="en-US" sz="2400" baseline="-25000" dirty="0">
                    <a:latin typeface="+mn-ea"/>
                    <a:ea typeface="+mn-ea"/>
                    <a:sym typeface="+mn-ea"/>
                  </a:rPr>
                  <a:t>乙</a:t>
                </a:r>
                <a:r>
                  <a:rPr lang="en-US" altLang="zh-CN" sz="2800" b="1" dirty="0">
                    <a:latin typeface="+mn-ea"/>
                    <a:ea typeface="+mn-ea"/>
                    <a:sym typeface="+mn-ea"/>
                  </a:rPr>
                  <a:t>=</a:t>
                </a:r>
                <a:r>
                  <a:rPr lang="en-US" altLang="zh-CN" sz="2800" dirty="0"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 smtClean="0">
                            <a:latin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（</m:t>
                        </m:r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𝑬𝑩𝑰𝑻</m:t>
                        </m:r>
                        <m:r>
                          <a:rPr lang="en-US" altLang="zh-CN" sz="2800" b="1" i="1" baseline="-25000" smtClean="0">
                            <a:latin typeface="Cambria Math"/>
                            <a:sym typeface="+mn-ea"/>
                          </a:rPr>
                          <m:t>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𝟑𝟎𝟎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∗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）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∗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（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𝟐𝟓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）</m:t>
                        </m:r>
                      </m:num>
                      <m:den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  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𝟏𝟎𝟎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+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𝟐𝟎</m:t>
                        </m:r>
                      </m:den>
                    </m:f>
                  </m:oMath>
                </a14:m>
                <a:endParaRPr lang="zh-CN" altLang="en-US" sz="2800" b="1" dirty="0">
                  <a:latin typeface="+mn-ea"/>
                  <a:ea typeface="+mn-ea"/>
                  <a:sym typeface="+mn-ea"/>
                </a:endParaRPr>
              </a:p>
            </p:txBody>
          </p:sp>
        </mc:Choice>
        <mc:Fallback xmlns="">
          <p:sp>
            <p:nvSpPr>
              <p:cNvPr id="20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7408" y="2708920"/>
                <a:ext cx="7859909" cy="719236"/>
              </a:xfrm>
              <a:prstGeom prst="rect">
                <a:avLst/>
              </a:prstGeom>
              <a:blipFill rotWithShape="1">
                <a:blip r:embed="rId3"/>
                <a:stretch>
                  <a:fillRect l="-2405" b="-161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文本框 1"/>
              <p:cNvSpPr txBox="1"/>
              <p:nvPr/>
            </p:nvSpPr>
            <p:spPr>
              <a:xfrm>
                <a:off x="2629133" y="4293096"/>
                <a:ext cx="3771565" cy="719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indent="0"/>
                <a:r>
                  <a:rPr lang="en-US" altLang="zh-CN" sz="2800" dirty="0"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 smtClean="0">
                            <a:latin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𝑬𝑩𝑰𝑻</m:t>
                        </m:r>
                        <m:r>
                          <a:rPr lang="en-US" altLang="zh-CN" sz="2800" b="1" i="1" baseline="-25000" smtClean="0">
                            <a:latin typeface="Cambria Math"/>
                            <a:sym typeface="+mn-ea"/>
                          </a:rPr>
                          <m:t>𝟎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∗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（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𝟐𝟓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）</m:t>
                        </m:r>
                      </m:num>
                      <m:den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  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𝟏𝟎𝟎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+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𝟓𝟎</m:t>
                        </m:r>
                      </m:den>
                    </m:f>
                  </m:oMath>
                </a14:m>
                <a:endParaRPr lang="zh-CN" altLang="en-US" sz="2800" b="1" dirty="0">
                  <a:latin typeface="+mn-ea"/>
                  <a:ea typeface="+mn-ea"/>
                  <a:sym typeface="+mn-ea"/>
                </a:endParaRPr>
              </a:p>
            </p:txBody>
          </p:sp>
        </mc:Choice>
        <mc:Fallback xmlns="">
          <p:sp>
            <p:nvSpPr>
              <p:cNvPr id="21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133" y="4293096"/>
                <a:ext cx="3771565" cy="71910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1"/>
              <p:cNvSpPr txBox="1"/>
              <p:nvPr/>
            </p:nvSpPr>
            <p:spPr>
              <a:xfrm>
                <a:off x="5231904" y="4396661"/>
                <a:ext cx="5040560" cy="71923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indent="0"/>
                <a:r>
                  <a:rPr lang="en-US" altLang="zh-CN" sz="2400" dirty="0">
                    <a:sym typeface="+mn-ea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 smtClean="0">
                            <a:latin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（</m:t>
                        </m:r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𝑬𝑩𝑰𝑻</m:t>
                        </m:r>
                        <m:r>
                          <a:rPr lang="en-US" altLang="zh-CN" sz="2800" b="1" i="1" baseline="-25000" smtClean="0">
                            <a:latin typeface="Cambria Math"/>
                            <a:sym typeface="+mn-ea"/>
                          </a:rPr>
                          <m:t>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𝟑𝟎𝟎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∗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）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∗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（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−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𝟐𝟓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%</m:t>
                        </m:r>
                        <m:r>
                          <a:rPr lang="zh-CN" altLang="en-US" sz="2800" b="1" i="1" smtClean="0">
                            <a:latin typeface="Cambria Math"/>
                            <a:sym typeface="+mn-ea"/>
                          </a:rPr>
                          <m:t>）</m:t>
                        </m:r>
                      </m:num>
                      <m:den>
                        <m:r>
                          <a:rPr lang="en-US" altLang="zh-CN" sz="2800" i="1">
                            <a:latin typeface="Cambria Math"/>
                            <a:sym typeface="+mn-ea"/>
                          </a:rPr>
                          <m:t>  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𝟏𝟎𝟎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+</m:t>
                        </m:r>
                        <m:r>
                          <a:rPr lang="en-US" altLang="zh-CN" sz="2800" b="1" i="1" smtClean="0">
                            <a:latin typeface="Cambria Math"/>
                            <a:sym typeface="+mn-ea"/>
                          </a:rPr>
                          <m:t>𝟐𝟎</m:t>
                        </m:r>
                      </m:den>
                    </m:f>
                  </m:oMath>
                </a14:m>
                <a:endParaRPr lang="zh-CN" altLang="en-US" sz="2800" b="1" dirty="0">
                  <a:latin typeface="+mn-ea"/>
                  <a:ea typeface="+mn-ea"/>
                  <a:sym typeface="+mn-ea"/>
                </a:endParaRPr>
              </a:p>
            </p:txBody>
          </p:sp>
        </mc:Choice>
        <mc:Fallback xmlns="">
          <p:sp>
            <p:nvSpPr>
              <p:cNvPr id="2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1904" y="4396661"/>
                <a:ext cx="5040560" cy="719236"/>
              </a:xfrm>
              <a:prstGeom prst="rect">
                <a:avLst/>
              </a:prstGeom>
              <a:blipFill rotWithShape="1">
                <a:blip r:embed="rId5"/>
                <a:stretch>
                  <a:fillRect l="-3628" b="-101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4967435" y="5489627"/>
            <a:ext cx="21608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/>
              <a:t>EBIT</a:t>
            </a:r>
            <a:r>
              <a:rPr lang="en-US" altLang="zh-CN" sz="2800" baseline="-25000" dirty="0"/>
              <a:t>0</a:t>
            </a:r>
            <a:r>
              <a:rPr lang="en-US" altLang="zh-CN" sz="2800" dirty="0"/>
              <a:t>=150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6044884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764736" y="5211959"/>
            <a:ext cx="166328" cy="331332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00" tIns="60950" rIns="121900" bIns="60950" numCol="1" anchor="t" anchorCtr="0" compatLnSpc="1"/>
          <a:lstStyle/>
          <a:p>
            <a:endParaRPr lang="en-US" sz="3200"/>
          </a:p>
        </p:txBody>
      </p:sp>
      <p:sp>
        <p:nvSpPr>
          <p:cNvPr id="165" name="文本框 164"/>
          <p:cNvSpPr txBox="1"/>
          <p:nvPr/>
        </p:nvSpPr>
        <p:spPr>
          <a:xfrm>
            <a:off x="4602126" y="3422492"/>
            <a:ext cx="5080661" cy="64501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en-US" sz="1200" b="0">
                <a:latin typeface="宋体" panose="02010600030101010101" pitchFamily="2" charset="-122"/>
              </a:rPr>
              <a:t> </a:t>
            </a:r>
          </a:p>
          <a:p>
            <a:pPr marL="0" indent="0"/>
            <a:r>
              <a:rPr lang="en-US" sz="1200" b="0">
                <a:latin typeface="宋体" panose="02010600030101010101" pitchFamily="2" charset="-122"/>
              </a:rPr>
              <a:t> </a:t>
            </a:r>
          </a:p>
          <a:p>
            <a:pPr marL="0" indent="0"/>
            <a:r>
              <a:rPr lang="en-US" sz="1200" b="0">
                <a:latin typeface="宋体" panose="02010600030101010101" pitchFamily="2" charset="-122"/>
              </a:rPr>
              <a:t> </a:t>
            </a:r>
            <a:endParaRPr lang="zh-CN" altLang="en-US"/>
          </a:p>
        </p:txBody>
      </p:sp>
      <p:sp>
        <p:nvSpPr>
          <p:cNvPr id="106" name="文本框 105"/>
          <p:cNvSpPr txBox="1"/>
          <p:nvPr/>
        </p:nvSpPr>
        <p:spPr>
          <a:xfrm>
            <a:off x="1561244" y="1203926"/>
            <a:ext cx="6718765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66700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将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EPIT</a:t>
            </a:r>
            <a:r>
              <a:rPr lang="en-US" altLang="zh-CN" sz="2400" baseline="-25000" dirty="0">
                <a:latin typeface="微软雅黑" pitchFamily="34" charset="-122"/>
                <a:ea typeface="微软雅黑" pitchFamily="34" charset="-122"/>
              </a:rPr>
              <a:t>0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=150</a:t>
            </a:r>
            <a:r>
              <a:rPr lang="zh-CN" sz="2400" dirty="0">
                <a:latin typeface="微软雅黑" pitchFamily="34" charset="-122"/>
                <a:ea typeface="微软雅黑" pitchFamily="34" charset="-122"/>
              </a:rPr>
              <a:t>代入任意方程式，求得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2938640" y="2697214"/>
            <a:ext cx="5080661" cy="46026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266700"/>
            <a:r>
              <a:rPr lang="zh-CN" sz="2400" b="1" dirty="0">
                <a:latin typeface="+mn-ea"/>
                <a:ea typeface="+mn-ea"/>
              </a:rPr>
              <a:t>（</a:t>
            </a:r>
            <a:r>
              <a:rPr lang="en-US" sz="2400" b="1" dirty="0">
                <a:latin typeface="+mn-ea"/>
                <a:ea typeface="+mn-ea"/>
              </a:rPr>
              <a:t>150</a:t>
            </a:r>
            <a:r>
              <a:rPr lang="zh-CN" sz="2400" b="1" dirty="0">
                <a:latin typeface="+mn-ea"/>
                <a:ea typeface="+mn-ea"/>
              </a:rPr>
              <a:t>,0.75）即为无差别点。</a:t>
            </a:r>
            <a:endParaRPr lang="zh-CN" altLang="en-US" sz="2400" b="1" dirty="0">
              <a:latin typeface="+mn-ea"/>
              <a:ea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73232" y="3515182"/>
            <a:ext cx="5080661" cy="46026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266700"/>
            <a:r>
              <a:rPr lang="zh-CN" sz="2400" dirty="0">
                <a:latin typeface="+mn-ea"/>
                <a:ea typeface="+mn-ea"/>
              </a:rPr>
              <a:t>4.在坐标中画出图像进行分析：</a:t>
            </a:r>
            <a:endParaRPr lang="zh-CN" altLang="en-US" sz="2400" dirty="0">
              <a:latin typeface="+mn-ea"/>
              <a:ea typeface="+mn-ea"/>
            </a:endParaRPr>
          </a:p>
        </p:txBody>
      </p:sp>
      <p:grpSp>
        <p:nvGrpSpPr>
          <p:cNvPr id="1073742880" name="画布 2"/>
          <p:cNvGrpSpPr>
            <a:grpSpLocks noChangeAspect="1"/>
          </p:cNvGrpSpPr>
          <p:nvPr/>
        </p:nvGrpSpPr>
        <p:grpSpPr>
          <a:xfrm>
            <a:off x="6120531" y="3580139"/>
            <a:ext cx="5805792" cy="3100758"/>
            <a:chOff x="2157" y="2844"/>
            <a:chExt cx="6660" cy="3558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7" name="矩形 6"/>
            <p:cNvSpPr>
              <a:spLocks noChangeAspect="1" noTextEdit="1"/>
            </p:cNvSpPr>
            <p:nvPr/>
          </p:nvSpPr>
          <p:spPr>
            <a:xfrm>
              <a:off x="2157" y="2844"/>
              <a:ext cx="6660" cy="3558"/>
            </a:xfrm>
            <a:prstGeom prst="rect">
              <a:avLst/>
            </a:pr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3742882" name="文本框 4"/>
            <p:cNvSpPr txBox="1"/>
            <p:nvPr/>
          </p:nvSpPr>
          <p:spPr>
            <a:xfrm>
              <a:off x="2157" y="4560"/>
              <a:ext cx="720" cy="332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square" lIns="55778" tIns="27889" rIns="55778" bIns="27889"/>
            <a:lstStyle/>
            <a:p>
              <a:r>
                <a:rPr lang="zh-CN" altLang="en-US"/>
                <a:t>0.75</a:t>
              </a:r>
            </a:p>
            <a:p>
              <a:endParaRPr lang="zh-CN" altLang="en-US"/>
            </a:p>
          </p:txBody>
        </p:sp>
        <p:sp>
          <p:nvSpPr>
            <p:cNvPr id="1073742883" name="文本框 5"/>
            <p:cNvSpPr txBox="1"/>
            <p:nvPr/>
          </p:nvSpPr>
          <p:spPr>
            <a:xfrm>
              <a:off x="2903" y="5781"/>
              <a:ext cx="2584" cy="621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square" lIns="55778" tIns="27889" rIns="55778" bIns="27889"/>
            <a:lstStyle/>
            <a:p>
              <a:pPr marL="229235" indent="-229235"/>
              <a:r>
                <a:rPr lang="zh-CN" altLang="en-US" dirty="0"/>
                <a:t>权益筹资</a:t>
              </a:r>
              <a:endParaRPr lang="en-US" altLang="zh-CN" dirty="0"/>
            </a:p>
            <a:p>
              <a:pPr marL="229235" indent="-229235"/>
              <a:r>
                <a:rPr lang="zh-CN" altLang="en-US" dirty="0"/>
                <a:t>优势</a:t>
              </a:r>
            </a:p>
            <a:p>
              <a:endParaRPr lang="zh-CN" altLang="en-US" dirty="0"/>
            </a:p>
          </p:txBody>
        </p:sp>
        <p:sp>
          <p:nvSpPr>
            <p:cNvPr id="1073742884" name="矩形 6"/>
            <p:cNvSpPr/>
            <p:nvPr/>
          </p:nvSpPr>
          <p:spPr>
            <a:xfrm>
              <a:off x="7229" y="3704"/>
              <a:ext cx="1425" cy="919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square" lIns="0" tIns="0" rIns="0" bIns="0"/>
            <a:lstStyle/>
            <a:p>
              <a:r>
                <a:rPr lang="zh-CN" altLang="en-US" dirty="0"/>
                <a:t>债务筹资</a:t>
              </a:r>
              <a:endParaRPr lang="en-US" altLang="zh-CN" dirty="0"/>
            </a:p>
            <a:p>
              <a:r>
                <a:rPr lang="zh-CN" altLang="en-US" dirty="0"/>
                <a:t>优势</a:t>
              </a:r>
            </a:p>
            <a:p>
              <a:endParaRPr lang="zh-CN" altLang="en-US" dirty="0"/>
            </a:p>
          </p:txBody>
        </p:sp>
        <p:sp>
          <p:nvSpPr>
            <p:cNvPr id="1073742885" name="文本框 7"/>
            <p:cNvSpPr txBox="1"/>
            <p:nvPr/>
          </p:nvSpPr>
          <p:spPr>
            <a:xfrm>
              <a:off x="4677" y="5638"/>
              <a:ext cx="685" cy="326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square" lIns="55778" tIns="27889" rIns="55778" bIns="27889"/>
            <a:lstStyle/>
            <a:p>
              <a:r>
                <a:rPr lang="zh-CN" altLang="en-US"/>
                <a:t>150</a:t>
              </a:r>
            </a:p>
            <a:p>
              <a:endParaRPr lang="zh-CN" altLang="en-US"/>
            </a:p>
          </p:txBody>
        </p:sp>
        <p:sp>
          <p:nvSpPr>
            <p:cNvPr id="1073742886" name="直线 8"/>
            <p:cNvSpPr/>
            <p:nvPr/>
          </p:nvSpPr>
          <p:spPr>
            <a:xfrm>
              <a:off x="2877" y="2844"/>
              <a:ext cx="3" cy="3249"/>
            </a:xfrm>
            <a:prstGeom prst="line">
              <a:avLst/>
            </a:prstGeom>
            <a:grpFill/>
            <a:ln w="38100" cap="flat" cmpd="sng">
              <a:solidFill>
                <a:srgbClr val="7A3D00"/>
              </a:solidFill>
              <a:prstDash val="solid"/>
              <a:headEnd type="triangle" w="med" len="med"/>
              <a:tailEnd type="none" w="med" len="med"/>
            </a:ln>
          </p:spPr>
        </p:sp>
        <p:sp>
          <p:nvSpPr>
            <p:cNvPr id="1073742887" name="直线 9"/>
            <p:cNvSpPr/>
            <p:nvPr/>
          </p:nvSpPr>
          <p:spPr>
            <a:xfrm flipV="1">
              <a:off x="2824" y="5496"/>
              <a:ext cx="4913" cy="87"/>
            </a:xfrm>
            <a:prstGeom prst="line">
              <a:avLst/>
            </a:prstGeom>
            <a:grpFill/>
            <a:ln w="38100" cap="flat" cmpd="sng">
              <a:solidFill>
                <a:srgbClr val="7A3D00"/>
              </a:solidFill>
              <a:prstDash val="solid"/>
              <a:headEnd type="none" w="med" len="med"/>
              <a:tailEnd type="triangle" w="med" len="med"/>
            </a:ln>
          </p:spPr>
        </p:sp>
        <p:grpSp>
          <p:nvGrpSpPr>
            <p:cNvPr id="1073742888" name="组合 10"/>
            <p:cNvGrpSpPr/>
            <p:nvPr/>
          </p:nvGrpSpPr>
          <p:grpSpPr>
            <a:xfrm>
              <a:off x="2697" y="3312"/>
              <a:ext cx="4320" cy="2448"/>
              <a:chOff x="2697" y="3312"/>
              <a:chExt cx="4320" cy="2448"/>
            </a:xfrm>
            <a:grpFill/>
          </p:grpSpPr>
          <p:sp>
            <p:nvSpPr>
              <p:cNvPr id="1073742889" name="直线 11"/>
              <p:cNvSpPr/>
              <p:nvPr/>
            </p:nvSpPr>
            <p:spPr>
              <a:xfrm flipV="1">
                <a:off x="2697" y="3468"/>
                <a:ext cx="4320" cy="2292"/>
              </a:xfrm>
              <a:prstGeom prst="line">
                <a:avLst/>
              </a:prstGeom>
              <a:grpFill/>
              <a:ln w="381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3742890" name="直线 12"/>
              <p:cNvSpPr/>
              <p:nvPr/>
            </p:nvSpPr>
            <p:spPr>
              <a:xfrm flipV="1">
                <a:off x="3597" y="3312"/>
                <a:ext cx="2700" cy="2340"/>
              </a:xfrm>
              <a:prstGeom prst="line">
                <a:avLst/>
              </a:prstGeom>
              <a:grpFill/>
              <a:ln w="38100" cap="flat" cmpd="sng">
                <a:solidFill>
                  <a:srgbClr val="0066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3742891" name="直线 13"/>
              <p:cNvSpPr/>
              <p:nvPr/>
            </p:nvSpPr>
            <p:spPr>
              <a:xfrm>
                <a:off x="2877" y="4716"/>
                <a:ext cx="1841" cy="1"/>
              </a:xfrm>
              <a:prstGeom prst="line">
                <a:avLst/>
              </a:prstGeom>
              <a:grpFill/>
              <a:ln w="38100" cap="rnd" cmpd="sng">
                <a:solidFill>
                  <a:srgbClr val="000000"/>
                </a:solidFill>
                <a:prstDash val="sysDot"/>
                <a:headEnd type="none" w="med" len="med"/>
                <a:tailEnd type="none" w="med" len="med"/>
              </a:ln>
            </p:spPr>
          </p:sp>
          <p:sp>
            <p:nvSpPr>
              <p:cNvPr id="1073742892" name="直线 14"/>
              <p:cNvSpPr/>
              <p:nvPr/>
            </p:nvSpPr>
            <p:spPr>
              <a:xfrm flipV="1">
                <a:off x="4677" y="4716"/>
                <a:ext cx="1" cy="890"/>
              </a:xfrm>
              <a:prstGeom prst="line">
                <a:avLst/>
              </a:prstGeom>
              <a:grpFill/>
              <a:ln w="38100" cap="rnd" cmpd="sng">
                <a:solidFill>
                  <a:srgbClr val="000000"/>
                </a:solidFill>
                <a:prstDash val="sysDot"/>
                <a:headEnd type="none" w="med" len="med"/>
                <a:tailEnd type="none" w="med" len="med"/>
              </a:ln>
            </p:spPr>
          </p:sp>
        </p:grpSp>
        <p:sp>
          <p:nvSpPr>
            <p:cNvPr id="1073742895" name="文本框 17"/>
            <p:cNvSpPr txBox="1"/>
            <p:nvPr/>
          </p:nvSpPr>
          <p:spPr>
            <a:xfrm>
              <a:off x="3038" y="2844"/>
              <a:ext cx="1984" cy="352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square" lIns="55778" tIns="27889" rIns="55778" bIns="27889"/>
            <a:lstStyle/>
            <a:p>
              <a:r>
                <a:rPr lang="zh-CN" altLang="en-US"/>
                <a:t>EPS</a:t>
              </a:r>
            </a:p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8148" y="49302"/>
            <a:ext cx="5108756" cy="613803"/>
            <a:chOff x="1271464" y="2420888"/>
            <a:chExt cx="4392488" cy="613803"/>
          </a:xfrm>
        </p:grpSpPr>
        <p:sp>
          <p:nvSpPr>
            <p:cNvPr id="30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进行资本结构决策</a:t>
              </a:r>
            </a:p>
          </p:txBody>
        </p:sp>
      </p:grpSp>
      <p:sp>
        <p:nvSpPr>
          <p:cNvPr id="33" name="矩形 32"/>
          <p:cNvSpPr/>
          <p:nvPr/>
        </p:nvSpPr>
        <p:spPr>
          <a:xfrm>
            <a:off x="4301069" y="1922775"/>
            <a:ext cx="21608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/>
              <a:t>EPS</a:t>
            </a:r>
            <a:r>
              <a:rPr lang="en-US" altLang="zh-CN" sz="2800" baseline="-25000" dirty="0"/>
              <a:t>0</a:t>
            </a:r>
            <a:r>
              <a:rPr lang="en-US" altLang="zh-CN" sz="2800" dirty="0"/>
              <a:t>=0.75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3905627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764736" y="5211959"/>
            <a:ext cx="166328" cy="331332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00" tIns="60950" rIns="121900" bIns="60950" numCol="1" anchor="t" anchorCtr="0" compatLnSpc="1"/>
          <a:lstStyle/>
          <a:p>
            <a:endParaRPr lang="en-US" sz="3200"/>
          </a:p>
        </p:txBody>
      </p:sp>
      <p:sp>
        <p:nvSpPr>
          <p:cNvPr id="165" name="文本框 164"/>
          <p:cNvSpPr txBox="1"/>
          <p:nvPr/>
        </p:nvSpPr>
        <p:spPr>
          <a:xfrm>
            <a:off x="4602126" y="3422492"/>
            <a:ext cx="5080661" cy="64501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en-US" sz="1200" b="0">
                <a:latin typeface="宋体" panose="02010600030101010101" pitchFamily="2" charset="-122"/>
              </a:rPr>
              <a:t> </a:t>
            </a:r>
          </a:p>
          <a:p>
            <a:pPr marL="0" indent="0"/>
            <a:r>
              <a:rPr lang="en-US" sz="1200" b="0">
                <a:latin typeface="宋体" panose="02010600030101010101" pitchFamily="2" charset="-122"/>
              </a:rPr>
              <a:t> </a:t>
            </a:r>
          </a:p>
          <a:p>
            <a:pPr marL="0" indent="0"/>
            <a:r>
              <a:rPr lang="en-US" sz="1200" b="0">
                <a:latin typeface="宋体" panose="02010600030101010101" pitchFamily="2" charset="-122"/>
              </a:rPr>
              <a:t> </a:t>
            </a:r>
            <a:endParaRPr lang="zh-CN" altLang="en-US"/>
          </a:p>
        </p:txBody>
      </p:sp>
      <p:sp>
        <p:nvSpPr>
          <p:cNvPr id="108" name="文本框 107"/>
          <p:cNvSpPr txBox="1"/>
          <p:nvPr/>
        </p:nvSpPr>
        <p:spPr>
          <a:xfrm>
            <a:off x="5471873" y="1441117"/>
            <a:ext cx="1794109" cy="46026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2400" b="1" u="none" dirty="0">
                <a:latin typeface="+mn-ea"/>
                <a:ea typeface="+mn-ea"/>
              </a:rPr>
              <a:t>教你一招</a:t>
            </a:r>
            <a:endParaRPr lang="zh-CN" altLang="en-US" sz="2400" b="1" u="none" dirty="0">
              <a:latin typeface="+mn-ea"/>
              <a:ea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5440" y="2321658"/>
            <a:ext cx="10025357" cy="29731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266700">
              <a:lnSpc>
                <a:spcPct val="130000"/>
              </a:lnSpc>
            </a:pPr>
            <a:r>
              <a:rPr lang="zh-CN" sz="2400" b="1" dirty="0">
                <a:solidFill>
                  <a:schemeClr val="tx1"/>
                </a:solidFill>
                <a:latin typeface="+mn-ea"/>
              </a:rPr>
              <a:t>1.增资后若实现的息税前利润EBIT小于无差别点的利润，采用权益资金筹集；</a:t>
            </a:r>
          </a:p>
          <a:p>
            <a:pPr marL="0" indent="266700">
              <a:lnSpc>
                <a:spcPct val="130000"/>
              </a:lnSpc>
            </a:pPr>
            <a:r>
              <a:rPr lang="zh-CN" sz="2400" b="1" dirty="0">
                <a:solidFill>
                  <a:schemeClr val="tx1"/>
                </a:solidFill>
                <a:latin typeface="+mn-ea"/>
              </a:rPr>
              <a:t>2.增资后若实现的息税前利润EBIT大于无差别点利润，采用负债资金筹集；</a:t>
            </a:r>
          </a:p>
          <a:p>
            <a:pPr marL="0" indent="266700">
              <a:lnSpc>
                <a:spcPct val="130000"/>
              </a:lnSpc>
            </a:pPr>
            <a:r>
              <a:rPr lang="zh-CN" sz="2400" b="1" dirty="0">
                <a:solidFill>
                  <a:schemeClr val="tx1"/>
                </a:solidFill>
                <a:latin typeface="+mn-ea"/>
              </a:rPr>
              <a:t>3.若增资后实现的息税前利润EBIT等于无差别点利润，则采取其中任何一个方案均可，因为这一点上实现的普通股每股利润EPS是无差别的。</a:t>
            </a:r>
            <a:endParaRPr lang="zh-CN" altLang="en-US" sz="2400" b="1" dirty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8148" y="49302"/>
            <a:ext cx="5108756" cy="613803"/>
            <a:chOff x="1271464" y="2420888"/>
            <a:chExt cx="4392488" cy="613803"/>
          </a:xfrm>
        </p:grpSpPr>
        <p:sp>
          <p:nvSpPr>
            <p:cNvPr id="9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进行资本结构决策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5696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19282" y="900857"/>
            <a:ext cx="5080661" cy="46026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zh-CN" sz="2400" b="1">
                <a:latin typeface="+mn-ea"/>
                <a:ea typeface="+mn-ea"/>
              </a:rPr>
              <a:t>步骤一</a:t>
            </a:r>
            <a:r>
              <a:rPr lang="en-US" sz="2400" b="1">
                <a:latin typeface="+mn-ea"/>
                <a:ea typeface="+mn-ea"/>
                <a:cs typeface="Times New Roman" panose="02020603050405020304" pitchFamily="18" charset="0"/>
              </a:rPr>
              <a:t>  </a:t>
            </a:r>
            <a:r>
              <a:rPr lang="zh-CN" sz="2400" b="1">
                <a:latin typeface="+mn-ea"/>
                <a:ea typeface="+mn-ea"/>
              </a:rPr>
              <a:t>分析影响资本结构的因素</a:t>
            </a:r>
            <a:endParaRPr lang="zh-CN" altLang="en-US" sz="2400" b="1">
              <a:latin typeface="+mn-ea"/>
              <a:ea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8148" y="49302"/>
            <a:ext cx="5108756" cy="613803"/>
            <a:chOff x="1271464" y="2420888"/>
            <a:chExt cx="4392488" cy="613803"/>
          </a:xfrm>
        </p:grpSpPr>
        <p:sp>
          <p:nvSpPr>
            <p:cNvPr id="10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进行资本结构决策</a:t>
              </a:r>
            </a:p>
          </p:txBody>
        </p:sp>
      </p:grpSp>
      <p:sp>
        <p:nvSpPr>
          <p:cNvPr id="12" name="文本框 104"/>
          <p:cNvSpPr txBox="1"/>
          <p:nvPr/>
        </p:nvSpPr>
        <p:spPr>
          <a:xfrm>
            <a:off x="1127448" y="1657856"/>
            <a:ext cx="9017297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266700"/>
            <a:r>
              <a:rPr lang="zh-CN" altLang="en-US" sz="2400" dirty="0">
                <a:latin typeface="+mn-ea"/>
              </a:rPr>
              <a:t>资本结构是指企业资本总额中各种资本的构成及其比例关系。</a:t>
            </a:r>
            <a:endParaRPr lang="zh-CN" altLang="en-US" sz="2400" b="1" dirty="0"/>
          </a:p>
        </p:txBody>
      </p:sp>
      <p:sp>
        <p:nvSpPr>
          <p:cNvPr id="17" name="AutoShape 13"/>
          <p:cNvSpPr>
            <a:spLocks noChangeArrowheads="1"/>
          </p:cNvSpPr>
          <p:nvPr/>
        </p:nvSpPr>
        <p:spPr bwMode="gray">
          <a:xfrm>
            <a:off x="1748491" y="2658269"/>
            <a:ext cx="1090006" cy="331207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38100" algn="ctr">
            <a:solidFill>
              <a:srgbClr val="FFFFFF">
                <a:alpha val="70195"/>
              </a:srgbClr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latin typeface="+mn-ea"/>
                <a:ea typeface="+mn-ea"/>
              </a:rPr>
              <a:t>资</a:t>
            </a:r>
            <a:endParaRPr lang="en-US" altLang="zh-CN" sz="2400" dirty="0">
              <a:latin typeface="+mn-ea"/>
              <a:ea typeface="+mn-ea"/>
            </a:endParaRPr>
          </a:p>
          <a:p>
            <a:pPr algn="ctr" eaLnBrk="1" hangingPunct="1"/>
            <a:endParaRPr lang="en-US" altLang="zh-CN" sz="2400" dirty="0">
              <a:latin typeface="+mn-ea"/>
              <a:ea typeface="+mn-ea"/>
            </a:endParaRPr>
          </a:p>
          <a:p>
            <a:pPr algn="ctr" eaLnBrk="1" hangingPunct="1"/>
            <a:r>
              <a:rPr lang="zh-CN" altLang="en-US" sz="2400" dirty="0">
                <a:latin typeface="+mn-ea"/>
                <a:ea typeface="+mn-ea"/>
              </a:rPr>
              <a:t>产</a:t>
            </a:r>
          </a:p>
        </p:txBody>
      </p:sp>
      <p:sp>
        <p:nvSpPr>
          <p:cNvPr id="19" name="AutoShape 13"/>
          <p:cNvSpPr>
            <a:spLocks noChangeArrowheads="1"/>
          </p:cNvSpPr>
          <p:nvPr/>
        </p:nvSpPr>
        <p:spPr bwMode="gray">
          <a:xfrm>
            <a:off x="2838497" y="2658269"/>
            <a:ext cx="1090006" cy="864096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</a:schemeClr>
          </a:solidFill>
          <a:ln w="38100" algn="ctr">
            <a:solidFill>
              <a:srgbClr val="FFFFFF">
                <a:alpha val="70195"/>
              </a:srgbClr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latin typeface="+mn-ea"/>
                <a:ea typeface="+mn-ea"/>
              </a:rPr>
              <a:t>流动</a:t>
            </a:r>
            <a:endParaRPr lang="en-US" altLang="zh-CN" sz="2400" dirty="0">
              <a:latin typeface="+mn-ea"/>
              <a:ea typeface="+mn-ea"/>
            </a:endParaRPr>
          </a:p>
          <a:p>
            <a:pPr algn="ctr" eaLnBrk="1" hangingPunct="1"/>
            <a:r>
              <a:rPr lang="zh-CN" altLang="en-US" sz="2400" dirty="0">
                <a:latin typeface="+mn-ea"/>
                <a:ea typeface="+mn-ea"/>
              </a:rPr>
              <a:t>负债</a:t>
            </a:r>
          </a:p>
        </p:txBody>
      </p:sp>
      <p:sp>
        <p:nvSpPr>
          <p:cNvPr id="20" name="AutoShape 13"/>
          <p:cNvSpPr>
            <a:spLocks noChangeArrowheads="1"/>
          </p:cNvSpPr>
          <p:nvPr/>
        </p:nvSpPr>
        <p:spPr bwMode="gray">
          <a:xfrm>
            <a:off x="2838497" y="3522365"/>
            <a:ext cx="1090006" cy="1080120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</a:schemeClr>
          </a:solidFill>
          <a:ln w="38100" algn="ctr">
            <a:solidFill>
              <a:srgbClr val="FFFFFF">
                <a:alpha val="70195"/>
              </a:srgbClr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latin typeface="+mn-ea"/>
                <a:ea typeface="+mn-ea"/>
              </a:rPr>
              <a:t>非流动</a:t>
            </a:r>
            <a:endParaRPr lang="en-US" altLang="zh-CN" sz="2400" dirty="0">
              <a:latin typeface="+mn-ea"/>
              <a:ea typeface="+mn-ea"/>
            </a:endParaRPr>
          </a:p>
          <a:p>
            <a:pPr algn="ctr" eaLnBrk="1" hangingPunct="1"/>
            <a:r>
              <a:rPr lang="zh-CN" altLang="en-US" sz="2400" dirty="0">
                <a:latin typeface="+mn-ea"/>
                <a:ea typeface="+mn-ea"/>
              </a:rPr>
              <a:t>负债</a:t>
            </a:r>
          </a:p>
        </p:txBody>
      </p:sp>
      <p:sp>
        <p:nvSpPr>
          <p:cNvPr id="21" name="AutoShape 13"/>
          <p:cNvSpPr>
            <a:spLocks noChangeArrowheads="1"/>
          </p:cNvSpPr>
          <p:nvPr/>
        </p:nvSpPr>
        <p:spPr bwMode="gray">
          <a:xfrm>
            <a:off x="2843018" y="4602485"/>
            <a:ext cx="1090006" cy="136476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38100" algn="ctr">
            <a:solidFill>
              <a:srgbClr val="FFFFFF">
                <a:alpha val="70195"/>
              </a:srgbClr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chemeClr val="bg1"/>
                </a:solidFill>
                <a:latin typeface="+mn-ea"/>
                <a:ea typeface="+mn-ea"/>
              </a:rPr>
              <a:t>股东</a:t>
            </a:r>
            <a:endParaRPr lang="en-US" altLang="zh-CN" sz="2400" dirty="0">
              <a:solidFill>
                <a:schemeClr val="bg1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zh-CN" altLang="en-US" sz="2400" dirty="0">
                <a:solidFill>
                  <a:schemeClr val="bg1"/>
                </a:solidFill>
                <a:latin typeface="+mn-ea"/>
                <a:ea typeface="+mn-ea"/>
              </a:rPr>
              <a:t>权益</a:t>
            </a:r>
          </a:p>
        </p:txBody>
      </p:sp>
      <p:sp>
        <p:nvSpPr>
          <p:cNvPr id="22" name="Text Box 16"/>
          <p:cNvSpPr txBox="1">
            <a:spLocks noChangeArrowheads="1"/>
          </p:cNvSpPr>
          <p:nvPr/>
        </p:nvSpPr>
        <p:spPr bwMode="auto">
          <a:xfrm>
            <a:off x="5310754" y="2924944"/>
            <a:ext cx="2149165" cy="660084"/>
          </a:xfrm>
          <a:prstGeom prst="rect">
            <a:avLst/>
          </a:prstGeom>
          <a:solidFill>
            <a:schemeClr val="tx2"/>
          </a:solidFill>
          <a:ln w="38100" cap="flat" cmpd="sng">
            <a:solidFill>
              <a:schemeClr val="bg1"/>
            </a:solidFill>
            <a:bevel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lIns="82824" tIns="41411" rIns="82824" bIns="41411" anchor="ctr"/>
          <a:lstStyle>
            <a:defPPr>
              <a:defRPr lang="zh-CN"/>
            </a:defPPr>
          </a:lstStyle>
          <a:p>
            <a:pPr algn="ctr">
              <a:lnSpc>
                <a:spcPct val="130000"/>
              </a:lnSpc>
            </a:pPr>
            <a:r>
              <a:rPr lang="zh-CN" altLang="en-US" sz="2000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广义资本结构</a:t>
            </a:r>
          </a:p>
        </p:txBody>
      </p:sp>
      <p:sp>
        <p:nvSpPr>
          <p:cNvPr id="23" name="Rectangle 17"/>
          <p:cNvSpPr>
            <a:spLocks noChangeArrowheads="1"/>
          </p:cNvSpPr>
          <p:nvPr/>
        </p:nvSpPr>
        <p:spPr bwMode="auto">
          <a:xfrm>
            <a:off x="5320162" y="3744553"/>
            <a:ext cx="2150604" cy="1413495"/>
          </a:xfrm>
          <a:prstGeom prst="rect">
            <a:avLst/>
          </a:prstGeom>
          <a:solidFill>
            <a:schemeClr val="tx2"/>
          </a:solidFill>
          <a:ln w="381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lIns="82824" tIns="41411" rIns="82824" bIns="41411" anchor="ctr"/>
          <a:lstStyle/>
          <a:p>
            <a:pPr>
              <a:lnSpc>
                <a:spcPct val="130000"/>
              </a:lnSpc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 Box 18"/>
          <p:cNvSpPr txBox="1">
            <a:spLocks noChangeArrowheads="1"/>
          </p:cNvSpPr>
          <p:nvPr/>
        </p:nvSpPr>
        <p:spPr bwMode="auto">
          <a:xfrm>
            <a:off x="8472264" y="2897838"/>
            <a:ext cx="2150604" cy="71509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38100" cap="flat" cmpd="sng">
            <a:solidFill>
              <a:schemeClr val="bg1"/>
            </a:solidFill>
            <a:bevel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lIns="82824" tIns="41411" rIns="82824" bIns="41411" anchor="ctr"/>
          <a:lstStyle>
            <a:defPPr>
              <a:defRPr lang="zh-CN"/>
            </a:defPPr>
            <a:lvl1pPr algn="ctr">
              <a:defRPr sz="2000" b="1">
                <a:solidFill>
                  <a:srgbClr val="F8F8F8"/>
                </a:solidFill>
                <a:ea typeface="微软雅黑" panose="020B0503020204020204" pitchFamily="34" charset="-122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dirty="0">
                <a:latin typeface="微软雅黑" panose="020B0503020204020204" pitchFamily="34" charset="-122"/>
              </a:rPr>
              <a:t>狭义资本结构</a:t>
            </a: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8472264" y="3765757"/>
            <a:ext cx="2150604" cy="141349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381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lIns="82824" tIns="41411" rIns="82824" bIns="41411" anchor="ctr"/>
          <a:lstStyle/>
          <a:p>
            <a:pPr>
              <a:lnSpc>
                <a:spcPct val="13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 Box 20"/>
          <p:cNvSpPr txBox="1">
            <a:spLocks noChangeArrowheads="1"/>
          </p:cNvSpPr>
          <p:nvPr/>
        </p:nvSpPr>
        <p:spPr bwMode="auto">
          <a:xfrm>
            <a:off x="5479731" y="3874089"/>
            <a:ext cx="1868841" cy="1283959"/>
          </a:xfrm>
          <a:prstGeom prst="rect">
            <a:avLst/>
          </a:prstGeom>
          <a:noFill/>
          <a:ln>
            <a:noFill/>
          </a:ln>
          <a:effectLst/>
        </p:spPr>
        <p:txBody>
          <a:bodyPr lIns="82824" tIns="41411" rIns="82824" bIns="4141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全部债务与股东权益的构成比例</a:t>
            </a:r>
          </a:p>
        </p:txBody>
      </p:sp>
      <p:sp>
        <p:nvSpPr>
          <p:cNvPr id="27" name="Text Box 21"/>
          <p:cNvSpPr txBox="1">
            <a:spLocks noChangeArrowheads="1"/>
          </p:cNvSpPr>
          <p:nvPr/>
        </p:nvSpPr>
        <p:spPr bwMode="auto">
          <a:xfrm>
            <a:off x="8633271" y="3874090"/>
            <a:ext cx="1868841" cy="1283959"/>
          </a:xfrm>
          <a:prstGeom prst="rect">
            <a:avLst/>
          </a:prstGeom>
          <a:noFill/>
          <a:ln>
            <a:noFill/>
          </a:ln>
          <a:effectLst/>
        </p:spPr>
        <p:txBody>
          <a:bodyPr lIns="82824" tIns="41411" rIns="82824" bIns="4141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长期负债与股东权益构成比例</a:t>
            </a:r>
          </a:p>
        </p:txBody>
      </p:sp>
    </p:spTree>
    <p:extLst>
      <p:ext uri="{BB962C8B-B14F-4D97-AF65-F5344CB8AC3E}">
        <p14:creationId xmlns:p14="http://schemas.microsoft.com/office/powerpoint/2010/main" val="364555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 autoUpdateAnimBg="0"/>
      <p:bldP spid="23" grpId="0" animBg="1"/>
      <p:bldP spid="24" grpId="0" bldLvl="0" animBg="1" autoUpdateAnimBg="0"/>
      <p:bldP spid="25" grpId="0" animBg="1"/>
      <p:bldP spid="26" grpId="0" bldLvl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764736" y="5211959"/>
            <a:ext cx="166328" cy="331332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00" tIns="60950" rIns="121900" bIns="60950" numCol="1" anchor="t" anchorCtr="0" compatLnSpc="1"/>
          <a:lstStyle/>
          <a:p>
            <a:endParaRPr lang="en-US" sz="3200"/>
          </a:p>
        </p:txBody>
      </p:sp>
      <p:sp>
        <p:nvSpPr>
          <p:cNvPr id="165" name="文本框 164"/>
          <p:cNvSpPr txBox="1"/>
          <p:nvPr/>
        </p:nvSpPr>
        <p:spPr>
          <a:xfrm>
            <a:off x="4602126" y="3422492"/>
            <a:ext cx="5080661" cy="64501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en-US" sz="1200" b="0">
                <a:latin typeface="宋体" panose="02010600030101010101" pitchFamily="2" charset="-122"/>
              </a:rPr>
              <a:t> </a:t>
            </a:r>
          </a:p>
          <a:p>
            <a:pPr marL="0" indent="0"/>
            <a:r>
              <a:rPr lang="en-US" sz="1200" b="0">
                <a:latin typeface="宋体" panose="02010600030101010101" pitchFamily="2" charset="-122"/>
              </a:rPr>
              <a:t> </a:t>
            </a:r>
          </a:p>
          <a:p>
            <a:pPr marL="0" indent="0"/>
            <a:r>
              <a:rPr lang="en-US" sz="1200" b="0">
                <a:latin typeface="宋体" panose="02010600030101010101" pitchFamily="2" charset="-122"/>
              </a:rPr>
              <a:t> </a:t>
            </a:r>
            <a:endParaRPr lang="zh-CN" altLang="en-US"/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62092732"/>
              </p:ext>
            </p:extLst>
          </p:nvPr>
        </p:nvGraphicFramePr>
        <p:xfrm>
          <a:off x="1271464" y="1615080"/>
          <a:ext cx="9649072" cy="4259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2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6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28377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最佳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  <a:p>
                      <a:pPr indent="0" algn="ctr">
                        <a:lnSpc>
                          <a:spcPct val="15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资本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  <a:p>
                      <a:pPr indent="0" algn="ctr">
                        <a:lnSpc>
                          <a:spcPct val="15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结构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是指在一定条件下使企业</a:t>
                      </a:r>
                      <a:r>
                        <a:rPr lang="en-US" sz="2400" b="1" u="dbl" dirty="0" err="1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平均资本成本率最低</a:t>
                      </a:r>
                      <a:r>
                        <a:rPr lang="en-US" sz="2400" b="1" dirty="0" err="1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、企业价值最大的资本结构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。</a:t>
                      </a:r>
                      <a:r>
                        <a:rPr lang="en-US" sz="2400" b="1" u="dbl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【提示】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从理论上讲，最佳资本结构是存在的，但由于企业内部条件和外部环境的经常性变化，动态地保持最佳资本结构十分困难。因此在实践中，目标资本结构通常是企业结合自身实际进行</a:t>
                      </a:r>
                      <a:r>
                        <a:rPr lang="en-US" sz="2400" b="1" u="dbl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适度负债经营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所确立的资本结构，是根据</a:t>
                      </a:r>
                      <a:r>
                        <a:rPr lang="en-US" sz="2400" b="1" u="dbl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满意化原则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确定的资本结构。 </a:t>
                      </a:r>
                      <a:endParaRPr lang="en-US" altLang="en-US" sz="24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483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评价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  <a:p>
                      <a:pPr indent="0" algn="ctr">
                        <a:lnSpc>
                          <a:spcPct val="15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标准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评价企业资本结构最佳状态的标准应该是能够</a:t>
                      </a:r>
                      <a:r>
                        <a:rPr lang="en-US" sz="2400" b="1" u="dbl" dirty="0" err="1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提高股权收益或降低资本成本</a:t>
                      </a:r>
                      <a:r>
                        <a:rPr lang="en-US" sz="2400" b="1" dirty="0" err="1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，最终目的是</a:t>
                      </a:r>
                      <a:r>
                        <a:rPr lang="en-US" sz="2400" b="1" u="dbl" dirty="0" err="1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提升企业价值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。 </a:t>
                      </a:r>
                      <a:endParaRPr lang="en-US" altLang="en-US" sz="24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88148" y="49302"/>
            <a:ext cx="5108756" cy="613803"/>
            <a:chOff x="1271464" y="2420888"/>
            <a:chExt cx="4392488" cy="613803"/>
          </a:xfrm>
        </p:grpSpPr>
        <p:sp>
          <p:nvSpPr>
            <p:cNvPr id="8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进行资本结构决策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2688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764736" y="5211959"/>
            <a:ext cx="166328" cy="331332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00" tIns="60950" rIns="121900" bIns="60950" numCol="1" anchor="t" anchorCtr="0" compatLnSpc="1"/>
          <a:lstStyle/>
          <a:p>
            <a:endParaRPr lang="en-US" sz="2000">
              <a:latin typeface="+mn-ea"/>
              <a:ea typeface="+mn-ea"/>
            </a:endParaRPr>
          </a:p>
        </p:txBody>
      </p:sp>
      <p:sp>
        <p:nvSpPr>
          <p:cNvPr id="165" name="文本框 164"/>
          <p:cNvSpPr txBox="1"/>
          <p:nvPr/>
        </p:nvSpPr>
        <p:spPr>
          <a:xfrm>
            <a:off x="4602126" y="3422492"/>
            <a:ext cx="5080661" cy="10156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en-US" sz="2000">
                <a:latin typeface="+mn-ea"/>
                <a:ea typeface="+mn-ea"/>
              </a:rPr>
              <a:t> </a:t>
            </a:r>
          </a:p>
          <a:p>
            <a:pPr marL="0" indent="0"/>
            <a:r>
              <a:rPr lang="en-US" sz="2000">
                <a:latin typeface="+mn-ea"/>
                <a:ea typeface="+mn-ea"/>
              </a:rPr>
              <a:t> </a:t>
            </a:r>
          </a:p>
          <a:p>
            <a:pPr marL="0" indent="0"/>
            <a:r>
              <a:rPr lang="en-US" sz="2000">
                <a:latin typeface="+mn-ea"/>
                <a:ea typeface="+mn-ea"/>
              </a:rPr>
              <a:t> </a:t>
            </a:r>
            <a:endParaRPr lang="zh-CN" altLang="en-US" sz="2000">
              <a:latin typeface="+mn-ea"/>
              <a:ea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8148" y="49302"/>
            <a:ext cx="5108756" cy="613803"/>
            <a:chOff x="1271464" y="2420888"/>
            <a:chExt cx="4392488" cy="613803"/>
          </a:xfrm>
        </p:grpSpPr>
        <p:sp>
          <p:nvSpPr>
            <p:cNvPr id="8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进行资本结构决策</a:t>
              </a:r>
            </a:p>
          </p:txBody>
        </p:sp>
      </p:grpSp>
      <p:sp>
        <p:nvSpPr>
          <p:cNvPr id="10" name="椭圆 54"/>
          <p:cNvSpPr/>
          <p:nvPr/>
        </p:nvSpPr>
        <p:spPr>
          <a:xfrm>
            <a:off x="4237446" y="2332061"/>
            <a:ext cx="4636869" cy="2402897"/>
          </a:xfrm>
          <a:custGeom>
            <a:avLst/>
            <a:gdLst>
              <a:gd name="connsiteX0" fmla="*/ 0 w 3439659"/>
              <a:gd name="connsiteY0" fmla="*/ 1719830 h 3439659"/>
              <a:gd name="connsiteX1" fmla="*/ 1719830 w 3439659"/>
              <a:gd name="connsiteY1" fmla="*/ 0 h 3439659"/>
              <a:gd name="connsiteX2" fmla="*/ 3439660 w 3439659"/>
              <a:gd name="connsiteY2" fmla="*/ 1719830 h 3439659"/>
              <a:gd name="connsiteX3" fmla="*/ 1719830 w 3439659"/>
              <a:gd name="connsiteY3" fmla="*/ 3439660 h 3439659"/>
              <a:gd name="connsiteX4" fmla="*/ 0 w 3439659"/>
              <a:gd name="connsiteY4" fmla="*/ 1719830 h 3439659"/>
              <a:gd name="connsiteX0-1" fmla="*/ 0 w 3487467"/>
              <a:gd name="connsiteY0-2" fmla="*/ 0 h 1719830"/>
              <a:gd name="connsiteX1-3" fmla="*/ 3439660 w 3487467"/>
              <a:gd name="connsiteY1-4" fmla="*/ 0 h 1719830"/>
              <a:gd name="connsiteX2-5" fmla="*/ 1719830 w 3487467"/>
              <a:gd name="connsiteY2-6" fmla="*/ 1719830 h 1719830"/>
              <a:gd name="connsiteX3-7" fmla="*/ 0 w 3487467"/>
              <a:gd name="connsiteY3-8" fmla="*/ 0 h 1719830"/>
              <a:gd name="connsiteX0-9" fmla="*/ 6132 w 3493599"/>
              <a:gd name="connsiteY0-10" fmla="*/ 130018 h 1849848"/>
              <a:gd name="connsiteX1-11" fmla="*/ 3445792 w 3493599"/>
              <a:gd name="connsiteY1-12" fmla="*/ 130018 h 1849848"/>
              <a:gd name="connsiteX2-13" fmla="*/ 1725962 w 3493599"/>
              <a:gd name="connsiteY2-14" fmla="*/ 1849848 h 1849848"/>
              <a:gd name="connsiteX3-15" fmla="*/ 6132 w 3493599"/>
              <a:gd name="connsiteY3-16" fmla="*/ 130018 h 1849848"/>
              <a:gd name="connsiteX0-17" fmla="*/ 6132 w 3493599"/>
              <a:gd name="connsiteY0-18" fmla="*/ 35412 h 1755242"/>
              <a:gd name="connsiteX1-19" fmla="*/ 3445792 w 3493599"/>
              <a:gd name="connsiteY1-20" fmla="*/ 35412 h 1755242"/>
              <a:gd name="connsiteX2-21" fmla="*/ 1725962 w 3493599"/>
              <a:gd name="connsiteY2-22" fmla="*/ 1755242 h 1755242"/>
              <a:gd name="connsiteX3-23" fmla="*/ 6132 w 3493599"/>
              <a:gd name="connsiteY3-24" fmla="*/ 35412 h 1755242"/>
              <a:gd name="connsiteX0-25" fmla="*/ 4377 w 3488420"/>
              <a:gd name="connsiteY0-26" fmla="*/ 11795 h 1772900"/>
              <a:gd name="connsiteX1-27" fmla="*/ 3450912 w 3488420"/>
              <a:gd name="connsiteY1-28" fmla="*/ 53046 h 1772900"/>
              <a:gd name="connsiteX2-29" fmla="*/ 1731082 w 3488420"/>
              <a:gd name="connsiteY2-30" fmla="*/ 1772876 h 1772900"/>
              <a:gd name="connsiteX3-31" fmla="*/ 4377 w 3488420"/>
              <a:gd name="connsiteY3-32" fmla="*/ 11795 h 1772900"/>
              <a:gd name="connsiteX0-33" fmla="*/ 39013 w 3522446"/>
              <a:gd name="connsiteY0-34" fmla="*/ 134148 h 1909003"/>
              <a:gd name="connsiteX1-35" fmla="*/ 3485548 w 3522446"/>
              <a:gd name="connsiteY1-36" fmla="*/ 175399 h 1909003"/>
              <a:gd name="connsiteX2-37" fmla="*/ 1738217 w 3522446"/>
              <a:gd name="connsiteY2-38" fmla="*/ 1908979 h 1909003"/>
              <a:gd name="connsiteX3-39" fmla="*/ 39013 w 3522446"/>
              <a:gd name="connsiteY3-40" fmla="*/ 134148 h 1909003"/>
              <a:gd name="connsiteX0-41" fmla="*/ 55067 w 3553265"/>
              <a:gd name="connsiteY0-42" fmla="*/ 134148 h 1909002"/>
              <a:gd name="connsiteX1-43" fmla="*/ 3501602 w 3553265"/>
              <a:gd name="connsiteY1-44" fmla="*/ 175399 h 1909002"/>
              <a:gd name="connsiteX2-45" fmla="*/ 1754271 w 3553265"/>
              <a:gd name="connsiteY2-46" fmla="*/ 1908979 h 1909002"/>
              <a:gd name="connsiteX3-47" fmla="*/ 55067 w 3553265"/>
              <a:gd name="connsiteY3-48" fmla="*/ 134148 h 1909002"/>
              <a:gd name="connsiteX0-49" fmla="*/ 39426 w 3502160"/>
              <a:gd name="connsiteY0-50" fmla="*/ 134148 h 1909003"/>
              <a:gd name="connsiteX1-51" fmla="*/ 3465335 w 3502160"/>
              <a:gd name="connsiteY1-52" fmla="*/ 175399 h 1909003"/>
              <a:gd name="connsiteX2-53" fmla="*/ 1718004 w 3502160"/>
              <a:gd name="connsiteY2-54" fmla="*/ 1908979 h 1909003"/>
              <a:gd name="connsiteX3-55" fmla="*/ 39426 w 3502160"/>
              <a:gd name="connsiteY3-56" fmla="*/ 134148 h 1909003"/>
              <a:gd name="connsiteX0-57" fmla="*/ 8999 w 3471733"/>
              <a:gd name="connsiteY0-58" fmla="*/ 21578 h 1796433"/>
              <a:gd name="connsiteX1-59" fmla="*/ 3434908 w 3471733"/>
              <a:gd name="connsiteY1-60" fmla="*/ 62829 h 1796433"/>
              <a:gd name="connsiteX2-61" fmla="*/ 1687577 w 3471733"/>
              <a:gd name="connsiteY2-62" fmla="*/ 1796409 h 1796433"/>
              <a:gd name="connsiteX3-63" fmla="*/ 8999 w 3471733"/>
              <a:gd name="connsiteY3-64" fmla="*/ 21578 h 1796433"/>
              <a:gd name="connsiteX0-65" fmla="*/ 39425 w 3502159"/>
              <a:gd name="connsiteY0-66" fmla="*/ 135675 h 1931154"/>
              <a:gd name="connsiteX1-67" fmla="*/ 3465334 w 3502159"/>
              <a:gd name="connsiteY1-68" fmla="*/ 176926 h 1931154"/>
              <a:gd name="connsiteX2-69" fmla="*/ 1718003 w 3502159"/>
              <a:gd name="connsiteY2-70" fmla="*/ 1931131 h 1931154"/>
              <a:gd name="connsiteX3-71" fmla="*/ 39425 w 3502159"/>
              <a:gd name="connsiteY3-72" fmla="*/ 135675 h 1931154"/>
              <a:gd name="connsiteX0-73" fmla="*/ 7276 w 3470010"/>
              <a:gd name="connsiteY0-74" fmla="*/ 26065 h 1821544"/>
              <a:gd name="connsiteX1-75" fmla="*/ 3433185 w 3470010"/>
              <a:gd name="connsiteY1-76" fmla="*/ 67316 h 1821544"/>
              <a:gd name="connsiteX2-77" fmla="*/ 1685854 w 3470010"/>
              <a:gd name="connsiteY2-78" fmla="*/ 1821521 h 1821544"/>
              <a:gd name="connsiteX3-79" fmla="*/ 7276 w 3470010"/>
              <a:gd name="connsiteY3-80" fmla="*/ 26065 h 1821544"/>
              <a:gd name="connsiteX0-81" fmla="*/ 12669 w 3492943"/>
              <a:gd name="connsiteY0-82" fmla="*/ 26065 h 1822469"/>
              <a:gd name="connsiteX1-83" fmla="*/ 3438578 w 3492943"/>
              <a:gd name="connsiteY1-84" fmla="*/ 67316 h 1822469"/>
              <a:gd name="connsiteX2-85" fmla="*/ 1691247 w 3492943"/>
              <a:gd name="connsiteY2-86" fmla="*/ 1821521 h 1822469"/>
              <a:gd name="connsiteX3-87" fmla="*/ 12669 w 3492943"/>
              <a:gd name="connsiteY3-88" fmla="*/ 26065 h 1822469"/>
              <a:gd name="connsiteX0-89" fmla="*/ 48756 w 3529030"/>
              <a:gd name="connsiteY0-90" fmla="*/ 3139 h 1799516"/>
              <a:gd name="connsiteX1-91" fmla="*/ 3474665 w 3529030"/>
              <a:gd name="connsiteY1-92" fmla="*/ 44390 h 1799516"/>
              <a:gd name="connsiteX2-93" fmla="*/ 1727334 w 3529030"/>
              <a:gd name="connsiteY2-94" fmla="*/ 1798595 h 1799516"/>
              <a:gd name="connsiteX3-95" fmla="*/ 48756 w 3529030"/>
              <a:gd name="connsiteY3-96" fmla="*/ 3139 h 1799516"/>
              <a:gd name="connsiteX0-97" fmla="*/ 48756 w 3529030"/>
              <a:gd name="connsiteY0-98" fmla="*/ 5796 h 1802173"/>
              <a:gd name="connsiteX1-99" fmla="*/ 3474665 w 3529030"/>
              <a:gd name="connsiteY1-100" fmla="*/ 47047 h 1802173"/>
              <a:gd name="connsiteX2-101" fmla="*/ 1727334 w 3529030"/>
              <a:gd name="connsiteY2-102" fmla="*/ 1801252 h 1802173"/>
              <a:gd name="connsiteX3-103" fmla="*/ 48756 w 3529030"/>
              <a:gd name="connsiteY3-104" fmla="*/ 5796 h 1802173"/>
              <a:gd name="connsiteX0-105" fmla="*/ 48756 w 3477652"/>
              <a:gd name="connsiteY0-106" fmla="*/ 5796 h 1802173"/>
              <a:gd name="connsiteX1-107" fmla="*/ 3474665 w 3477652"/>
              <a:gd name="connsiteY1-108" fmla="*/ 47047 h 1802173"/>
              <a:gd name="connsiteX2-109" fmla="*/ 1727334 w 3477652"/>
              <a:gd name="connsiteY2-110" fmla="*/ 1801252 h 1802173"/>
              <a:gd name="connsiteX3-111" fmla="*/ 48756 w 3477652"/>
              <a:gd name="connsiteY3-112" fmla="*/ 5796 h 180217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477652" h="1802173">
                <a:moveTo>
                  <a:pt x="48756" y="5796"/>
                </a:moveTo>
                <a:cubicBezTo>
                  <a:pt x="305602" y="15937"/>
                  <a:pt x="3181151" y="-33335"/>
                  <a:pt x="3474665" y="47047"/>
                </a:cubicBezTo>
                <a:cubicBezTo>
                  <a:pt x="3527547" y="271809"/>
                  <a:pt x="2875835" y="1753126"/>
                  <a:pt x="1727334" y="1801252"/>
                </a:cubicBezTo>
                <a:cubicBezTo>
                  <a:pt x="578833" y="1849378"/>
                  <a:pt x="-208090" y="-4345"/>
                  <a:pt x="48756" y="5796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1875"/>
            <a:endParaRPr lang="zh-CN" altLang="en-US" sz="20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TextBox 3"/>
          <p:cNvSpPr txBox="1"/>
          <p:nvPr/>
        </p:nvSpPr>
        <p:spPr>
          <a:xfrm>
            <a:off x="1537532" y="2002166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031875"/>
            <a:r>
              <a:rPr lang="zh-CN" altLang="en-US" sz="2000" dirty="0">
                <a:latin typeface="+mn-ea"/>
                <a:ea typeface="+mn-ea"/>
              </a:rPr>
              <a:t>企业经营状况</a:t>
            </a:r>
            <a:endParaRPr lang="en-US" altLang="zh-CN" sz="2000" dirty="0">
              <a:latin typeface="+mn-ea"/>
              <a:ea typeface="+mn-ea"/>
            </a:endParaRPr>
          </a:p>
          <a:p>
            <a:pPr algn="ctr" defTabSz="1031875"/>
            <a:r>
              <a:rPr lang="zh-CN" altLang="en-US" sz="2000" dirty="0">
                <a:latin typeface="+mn-ea"/>
                <a:ea typeface="+mn-ea"/>
              </a:rPr>
              <a:t>的稳定性和成长率</a:t>
            </a:r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3974748" y="2326752"/>
            <a:ext cx="2551903" cy="28307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4527786" y="2326752"/>
            <a:ext cx="1998864" cy="140578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5691567" y="2326753"/>
            <a:ext cx="835083" cy="237261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 flipV="1">
            <a:off x="6526652" y="2326754"/>
            <a:ext cx="894095" cy="228953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 flipV="1">
            <a:off x="6526650" y="2326752"/>
            <a:ext cx="1953653" cy="1405789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526650" y="2326751"/>
            <a:ext cx="2481712" cy="1840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/>
          <p:cNvSpPr/>
          <p:nvPr/>
        </p:nvSpPr>
        <p:spPr>
          <a:xfrm>
            <a:off x="4261926" y="3202120"/>
            <a:ext cx="880176" cy="88017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1875"/>
            <a:endParaRPr lang="zh-CN" altLang="en-US" sz="20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303911" y="4176200"/>
            <a:ext cx="880176" cy="88017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1875"/>
            <a:endParaRPr lang="zh-CN" altLang="en-US" sz="20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973698" y="4131215"/>
            <a:ext cx="880176" cy="88017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1875"/>
            <a:endParaRPr lang="zh-CN" altLang="en-US" sz="20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7978287" y="3072975"/>
            <a:ext cx="880176" cy="88017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1875"/>
            <a:endParaRPr lang="zh-CN" altLang="en-US" sz="20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376253" y="1916021"/>
            <a:ext cx="880176" cy="88017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1875"/>
            <a:endParaRPr lang="zh-CN" altLang="en-US" sz="20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887637" y="1900817"/>
            <a:ext cx="880176" cy="88017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1875"/>
            <a:endParaRPr lang="zh-CN" altLang="en-US" sz="20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4" name="TextBox 17"/>
          <p:cNvSpPr txBox="1"/>
          <p:nvPr/>
        </p:nvSpPr>
        <p:spPr>
          <a:xfrm>
            <a:off x="2100883" y="3434516"/>
            <a:ext cx="19800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031875"/>
            <a:r>
              <a:rPr lang="zh-CN" altLang="en-US" sz="2000" dirty="0">
                <a:latin typeface="+mn-ea"/>
                <a:ea typeface="+mn-ea"/>
              </a:rPr>
              <a:t>企业的财务状况</a:t>
            </a:r>
            <a:endParaRPr lang="en-US" altLang="zh-CN" sz="2000" dirty="0">
              <a:latin typeface="+mn-ea"/>
              <a:ea typeface="+mn-ea"/>
            </a:endParaRPr>
          </a:p>
          <a:p>
            <a:pPr algn="ctr" defTabSz="1031875"/>
            <a:r>
              <a:rPr lang="zh-CN" altLang="en-US" sz="2000" dirty="0">
                <a:latin typeface="+mn-ea"/>
                <a:ea typeface="+mn-ea"/>
              </a:rPr>
              <a:t>和信用等级</a:t>
            </a:r>
          </a:p>
        </p:txBody>
      </p:sp>
      <p:sp>
        <p:nvSpPr>
          <p:cNvPr id="25" name="TextBox 19"/>
          <p:cNvSpPr txBox="1"/>
          <p:nvPr/>
        </p:nvSpPr>
        <p:spPr>
          <a:xfrm>
            <a:off x="3531194" y="4902217"/>
            <a:ext cx="17235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031875"/>
            <a:r>
              <a:rPr lang="zh-CN" altLang="en-US" sz="2000" dirty="0">
                <a:latin typeface="+mn-ea"/>
                <a:ea typeface="+mn-ea"/>
              </a:rPr>
              <a:t>企业资产结构</a:t>
            </a:r>
          </a:p>
        </p:txBody>
      </p:sp>
      <p:sp>
        <p:nvSpPr>
          <p:cNvPr id="27" name="TextBox 21"/>
          <p:cNvSpPr txBox="1"/>
          <p:nvPr/>
        </p:nvSpPr>
        <p:spPr>
          <a:xfrm>
            <a:off x="7793595" y="4858016"/>
            <a:ext cx="19800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031875"/>
            <a:r>
              <a:rPr lang="zh-CN" altLang="en-US" sz="2000" dirty="0">
                <a:latin typeface="+mn-ea"/>
                <a:ea typeface="+mn-ea"/>
              </a:rPr>
              <a:t>企业投资人和</a:t>
            </a:r>
            <a:endParaRPr lang="en-US" altLang="zh-CN" sz="2000" dirty="0">
              <a:latin typeface="+mn-ea"/>
              <a:ea typeface="+mn-ea"/>
            </a:endParaRPr>
          </a:p>
          <a:p>
            <a:pPr algn="ctr" defTabSz="1031875"/>
            <a:r>
              <a:rPr lang="zh-CN" altLang="en-US" sz="2000" dirty="0">
                <a:latin typeface="+mn-ea"/>
                <a:ea typeface="+mn-ea"/>
              </a:rPr>
              <a:t>管理当局的态度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8874315" y="3496543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031875"/>
            <a:r>
              <a:rPr lang="zh-CN" altLang="en-US" sz="2000" dirty="0">
                <a:latin typeface="+mn-ea"/>
                <a:ea typeface="+mn-ea"/>
              </a:rPr>
              <a:t>行业特征和</a:t>
            </a:r>
            <a:endParaRPr lang="en-US" altLang="zh-CN" sz="2000" dirty="0">
              <a:latin typeface="+mn-ea"/>
              <a:ea typeface="+mn-ea"/>
            </a:endParaRPr>
          </a:p>
          <a:p>
            <a:pPr algn="ctr" defTabSz="1031875"/>
            <a:r>
              <a:rPr lang="zh-CN" altLang="en-US" sz="2000" dirty="0">
                <a:latin typeface="+mn-ea"/>
                <a:ea typeface="+mn-ea"/>
              </a:rPr>
              <a:t>企业发展周期</a:t>
            </a:r>
          </a:p>
        </p:txBody>
      </p:sp>
      <p:sp>
        <p:nvSpPr>
          <p:cNvPr id="30" name="TextBox 25"/>
          <p:cNvSpPr txBox="1"/>
          <p:nvPr/>
        </p:nvSpPr>
        <p:spPr>
          <a:xfrm>
            <a:off x="9256429" y="2035459"/>
            <a:ext cx="24929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031875"/>
            <a:r>
              <a:rPr lang="zh-CN" altLang="en-US" sz="2000" dirty="0">
                <a:latin typeface="+mn-ea"/>
                <a:ea typeface="+mn-ea"/>
              </a:rPr>
              <a:t>经济环境的</a:t>
            </a:r>
            <a:endParaRPr lang="en-US" altLang="zh-CN" sz="2000" dirty="0">
              <a:latin typeface="+mn-ea"/>
              <a:ea typeface="+mn-ea"/>
            </a:endParaRPr>
          </a:p>
          <a:p>
            <a:pPr algn="ctr" defTabSz="1031875"/>
            <a:r>
              <a:rPr lang="zh-CN" altLang="en-US" sz="2000" dirty="0">
                <a:latin typeface="+mn-ea"/>
                <a:ea typeface="+mn-ea"/>
              </a:rPr>
              <a:t>税务政策和货币政策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5591745" y="1391845"/>
            <a:ext cx="1869811" cy="1869811"/>
            <a:chOff x="3851771" y="1163107"/>
            <a:chExt cx="1402358" cy="1402358"/>
          </a:xfrm>
        </p:grpSpPr>
        <p:grpSp>
          <p:nvGrpSpPr>
            <p:cNvPr id="32" name="组合 31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4" name="同心圆 3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31875"/>
                <a:endParaRPr lang="zh-CN" altLang="en-US" sz="200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31875"/>
                <a:endParaRPr lang="zh-CN" altLang="en-US" sz="2000">
                  <a:solidFill>
                    <a:schemeClr val="tx1"/>
                  </a:solidFill>
                  <a:latin typeface="+mn-ea"/>
                </a:endParaRPr>
              </a:p>
            </p:txBody>
          </p:sp>
        </p:grpSp>
        <p:sp>
          <p:nvSpPr>
            <p:cNvPr id="33" name="TextBox 29"/>
            <p:cNvSpPr txBox="1"/>
            <p:nvPr/>
          </p:nvSpPr>
          <p:spPr>
            <a:xfrm>
              <a:off x="4024721" y="1636429"/>
              <a:ext cx="1100302" cy="530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31875">
                <a:defRPr/>
              </a:pPr>
              <a:r>
                <a:rPr lang="zh-CN" altLang="en-US" sz="2000" dirty="0">
                  <a:latin typeface="+mn-ea"/>
                  <a:ea typeface="+mn-ea"/>
                </a:rPr>
                <a:t>影响资本</a:t>
              </a:r>
              <a:endParaRPr lang="en-US" altLang="zh-CN" sz="2000" dirty="0">
                <a:latin typeface="+mn-ea"/>
                <a:ea typeface="+mn-ea"/>
              </a:endParaRPr>
            </a:p>
            <a:p>
              <a:pPr algn="ctr" defTabSz="1031875">
                <a:defRPr/>
              </a:pPr>
              <a:r>
                <a:rPr lang="zh-CN" altLang="en-US" sz="2000" dirty="0">
                  <a:latin typeface="+mn-ea"/>
                  <a:ea typeface="+mn-ea"/>
                </a:rPr>
                <a:t>结构的因素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8833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accel="55000" fill="hold" grpId="0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accel="55000" fill="hold" grpId="0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5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55000" fill="hold" grpId="0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9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40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55000" fill="hold" grpId="0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43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44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accel="55000" fill="hold" grpId="0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47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4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accel="55000" fill="hold" grpId="0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51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5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4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/>
          <p:bldP spid="25" grpId="0"/>
          <p:bldP spid="27" grpId="0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accel="55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accel="55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55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55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accel="55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accel="55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4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/>
          <p:bldP spid="25" grpId="0"/>
          <p:bldP spid="27" grpId="0"/>
          <p:bldP spid="29" grpId="0"/>
          <p:bldP spid="30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764736" y="5211959"/>
            <a:ext cx="166328" cy="331332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00" tIns="60950" rIns="121900" bIns="60950" numCol="1" anchor="t" anchorCtr="0" compatLnSpc="1"/>
          <a:lstStyle/>
          <a:p>
            <a:endParaRPr lang="en-US" sz="3200"/>
          </a:p>
        </p:txBody>
      </p:sp>
      <p:sp>
        <p:nvSpPr>
          <p:cNvPr id="165" name="文本框 164"/>
          <p:cNvSpPr txBox="1"/>
          <p:nvPr/>
        </p:nvSpPr>
        <p:spPr>
          <a:xfrm>
            <a:off x="4602126" y="3422492"/>
            <a:ext cx="5080661" cy="64501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en-US" sz="1200" b="0">
                <a:latin typeface="宋体" panose="02010600030101010101" pitchFamily="2" charset="-122"/>
              </a:rPr>
              <a:t> </a:t>
            </a:r>
          </a:p>
          <a:p>
            <a:pPr marL="0" indent="0"/>
            <a:r>
              <a:rPr lang="en-US" sz="1200" b="0">
                <a:latin typeface="宋体" panose="02010600030101010101" pitchFamily="2" charset="-122"/>
              </a:rPr>
              <a:t> </a:t>
            </a:r>
          </a:p>
          <a:p>
            <a:pPr marL="0" indent="0"/>
            <a:r>
              <a:rPr lang="en-US" sz="1200" b="0">
                <a:latin typeface="宋体" panose="02010600030101010101" pitchFamily="2" charset="-122"/>
              </a:rPr>
              <a:t> </a:t>
            </a:r>
            <a:endParaRPr lang="zh-CN" altLang="en-US"/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98749182"/>
              </p:ext>
            </p:extLst>
          </p:nvPr>
        </p:nvGraphicFramePr>
        <p:xfrm>
          <a:off x="1271464" y="1772816"/>
          <a:ext cx="9694536" cy="24346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68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61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75420">
                <a:tc>
                  <a:txBody>
                    <a:bodyPr/>
                    <a:lstStyle/>
                    <a:p>
                      <a:pPr indent="0" algn="ctr">
                        <a:lnSpc>
                          <a:spcPct val="13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企业经营状况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  <a:p>
                      <a:pPr indent="0" algn="ctr">
                        <a:lnSpc>
                          <a:spcPct val="13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的稳定性和成长率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3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稳定性好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——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企业可较多的负担固定的财务费用成长率高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——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可能采用高负债的资本结构，以提升权益资本的报酬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4536">
                <a:tc>
                  <a:txBody>
                    <a:bodyPr/>
                    <a:lstStyle/>
                    <a:p>
                      <a:pPr indent="0" algn="ctr">
                        <a:lnSpc>
                          <a:spcPct val="13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企业的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  <a:p>
                      <a:pPr indent="0" algn="ctr">
                        <a:lnSpc>
                          <a:spcPct val="13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财务状况和信用等级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3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财务状况好、信用等级高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——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容易获得债务资本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88148" y="49302"/>
            <a:ext cx="5108756" cy="613803"/>
            <a:chOff x="1271464" y="2420888"/>
            <a:chExt cx="4392488" cy="613803"/>
          </a:xfrm>
        </p:grpSpPr>
        <p:sp>
          <p:nvSpPr>
            <p:cNvPr id="8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进行资本结构决策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9321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764736" y="5211959"/>
            <a:ext cx="166328" cy="331332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00" tIns="60950" rIns="121900" bIns="60950" numCol="1" anchor="t" anchorCtr="0" compatLnSpc="1"/>
          <a:lstStyle/>
          <a:p>
            <a:endParaRPr lang="en-US" sz="3200"/>
          </a:p>
        </p:txBody>
      </p:sp>
      <p:sp>
        <p:nvSpPr>
          <p:cNvPr id="165" name="文本框 164"/>
          <p:cNvSpPr txBox="1"/>
          <p:nvPr/>
        </p:nvSpPr>
        <p:spPr>
          <a:xfrm>
            <a:off x="4602126" y="3422492"/>
            <a:ext cx="5080661" cy="64501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en-US" sz="1200" b="0">
                <a:latin typeface="宋体" panose="02010600030101010101" pitchFamily="2" charset="-122"/>
              </a:rPr>
              <a:t> </a:t>
            </a:r>
          </a:p>
          <a:p>
            <a:pPr marL="0" indent="0"/>
            <a:r>
              <a:rPr lang="en-US" sz="1200" b="0">
                <a:latin typeface="宋体" panose="02010600030101010101" pitchFamily="2" charset="-122"/>
              </a:rPr>
              <a:t> </a:t>
            </a:r>
          </a:p>
          <a:p>
            <a:pPr marL="0" indent="0"/>
            <a:r>
              <a:rPr lang="en-US" sz="1200" b="0">
                <a:latin typeface="宋体" panose="02010600030101010101" pitchFamily="2" charset="-122"/>
              </a:rPr>
              <a:t> </a:t>
            </a:r>
            <a:endParaRPr lang="zh-CN" altLang="en-US"/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73171117"/>
              </p:ext>
            </p:extLst>
          </p:nvPr>
        </p:nvGraphicFramePr>
        <p:xfrm>
          <a:off x="1055440" y="1176168"/>
          <a:ext cx="10339781" cy="51376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69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697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62701">
                <a:tc>
                  <a:txBody>
                    <a:bodyPr/>
                    <a:lstStyle/>
                    <a:p>
                      <a:pPr indent="0" algn="ctr">
                        <a:lnSpc>
                          <a:spcPct val="13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企业资产结构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3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拥有大量固定资产的企业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——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主要通过长期负债和发行股票筹集资金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  <a:p>
                      <a:pPr indent="0">
                        <a:lnSpc>
                          <a:spcPct val="13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拥有较多流动资产的企业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——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更多地依赖流动负债筹集资金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  <a:p>
                      <a:pPr indent="0">
                        <a:lnSpc>
                          <a:spcPct val="13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资产适用于抵押的企业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——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负债较多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  <a:p>
                      <a:pPr indent="0">
                        <a:lnSpc>
                          <a:spcPct val="13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以技术研发为主的企业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——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负债较少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377">
                <a:tc>
                  <a:txBody>
                    <a:bodyPr/>
                    <a:lstStyle/>
                    <a:p>
                      <a:pPr indent="0" algn="ctr">
                        <a:lnSpc>
                          <a:spcPct val="13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企业投资人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  <a:p>
                      <a:pPr indent="0" algn="ctr">
                        <a:lnSpc>
                          <a:spcPct val="13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和管理当局的态度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30000"/>
                        </a:lnSpc>
                        <a:buNone/>
                      </a:pPr>
                      <a:r>
                        <a:rPr lang="en-US" sz="2400" b="1" u="dbl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【</a:t>
                      </a:r>
                      <a:r>
                        <a:rPr lang="en-US" sz="2400" b="1" u="dbl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从所有者角度看】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企业股权分散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——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可能更多采用权益资本筹资以分散企业风险企业为少数股东控制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——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为防止控股权稀释，一般尽量避免普通股筹资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  <a:p>
                      <a:pPr indent="0">
                        <a:lnSpc>
                          <a:spcPct val="130000"/>
                        </a:lnSpc>
                        <a:buNone/>
                      </a:pPr>
                      <a:r>
                        <a:rPr lang="en-US" sz="2400" b="1" u="dbl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【</a:t>
                      </a:r>
                      <a:r>
                        <a:rPr lang="en-US" sz="2400" b="1" u="dbl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从管理当局角度看】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稳健的管理当局偏好于选择负债比例较低的资本结构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u="dbl" dirty="0">
                        <a:solidFill>
                          <a:srgbClr val="A50021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88148" y="49302"/>
            <a:ext cx="5108756" cy="613803"/>
            <a:chOff x="1271464" y="2420888"/>
            <a:chExt cx="4392488" cy="613803"/>
          </a:xfrm>
        </p:grpSpPr>
        <p:sp>
          <p:nvSpPr>
            <p:cNvPr id="8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进行资本结构决策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933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764736" y="5211959"/>
            <a:ext cx="166328" cy="331332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00" tIns="60950" rIns="121900" bIns="60950" numCol="1" anchor="t" anchorCtr="0" compatLnSpc="1"/>
          <a:lstStyle/>
          <a:p>
            <a:endParaRPr lang="en-US" sz="3200"/>
          </a:p>
        </p:txBody>
      </p:sp>
      <p:sp>
        <p:nvSpPr>
          <p:cNvPr id="165" name="文本框 164"/>
          <p:cNvSpPr txBox="1"/>
          <p:nvPr/>
        </p:nvSpPr>
        <p:spPr>
          <a:xfrm>
            <a:off x="4602126" y="3422492"/>
            <a:ext cx="5080661" cy="64501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en-US" sz="1200" b="0">
                <a:latin typeface="宋体" panose="02010600030101010101" pitchFamily="2" charset="-122"/>
              </a:rPr>
              <a:t> </a:t>
            </a:r>
          </a:p>
          <a:p>
            <a:pPr marL="0" indent="0"/>
            <a:r>
              <a:rPr lang="en-US" sz="1200" b="0">
                <a:latin typeface="宋体" panose="02010600030101010101" pitchFamily="2" charset="-122"/>
              </a:rPr>
              <a:t> </a:t>
            </a:r>
          </a:p>
          <a:p>
            <a:pPr marL="0" indent="0"/>
            <a:r>
              <a:rPr lang="en-US" sz="1200" b="0">
                <a:latin typeface="宋体" panose="02010600030101010101" pitchFamily="2" charset="-122"/>
              </a:rPr>
              <a:t> </a:t>
            </a:r>
            <a:endParaRPr lang="zh-CN" altLang="en-US"/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27194686"/>
              </p:ext>
            </p:extLst>
          </p:nvPr>
        </p:nvGraphicFramePr>
        <p:xfrm>
          <a:off x="623392" y="1148736"/>
          <a:ext cx="10995186" cy="5192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509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44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91078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行业特征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  <a:p>
                      <a:pPr indent="0" algn="ctr">
                        <a:lnSpc>
                          <a:spcPct val="12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和企业发展周期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20000"/>
                        </a:lnSpc>
                        <a:buNone/>
                      </a:pPr>
                      <a:r>
                        <a:rPr lang="en-US" sz="2400" b="1" u="dbl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行业特征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：</a:t>
                      </a:r>
                    </a:p>
                    <a:p>
                      <a:pPr indent="0">
                        <a:lnSpc>
                          <a:spcPct val="120000"/>
                        </a:lnSpc>
                        <a:buNone/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（1）产品市场稳定的成熟产业——可提高债务资本比重（2）高新技术企业产品、技术、市场尚不成熟——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可降低债务资本比重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  <a:p>
                      <a:pPr indent="0">
                        <a:lnSpc>
                          <a:spcPct val="120000"/>
                        </a:lnSpc>
                        <a:buNone/>
                      </a:pPr>
                      <a:r>
                        <a:rPr lang="en-US" sz="2400" b="1" u="dbl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企业发展周期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：</a:t>
                      </a:r>
                    </a:p>
                    <a:p>
                      <a:pPr indent="0">
                        <a:lnSpc>
                          <a:spcPct val="120000"/>
                        </a:lnSpc>
                        <a:buNone/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（1）初创阶段——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经营风险高，应控制债务资本比重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  <a:p>
                      <a:pPr indent="0">
                        <a:lnSpc>
                          <a:spcPct val="120000"/>
                        </a:lnSpc>
                        <a:buNone/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（2）成熟阶段——经营风险低，可适度增加债务资本比重（3）收缩阶段——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经营风险逐步加大，应逐步降低债务资本比重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u="dbl" dirty="0">
                        <a:solidFill>
                          <a:srgbClr val="A50021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7026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经济环境的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  <a:p>
                      <a:pPr indent="0" algn="ctr">
                        <a:lnSpc>
                          <a:spcPct val="12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税务政策和货币政策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20000"/>
                        </a:lnSpc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所得税税率高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——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债务资本抵税作用大，企业充分利用这种作用以提高企业价值紧缩的货币政策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——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市场利率高，企业债务资本成本增大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88148" y="49302"/>
            <a:ext cx="5108756" cy="613803"/>
            <a:chOff x="1271464" y="2420888"/>
            <a:chExt cx="4392488" cy="613803"/>
          </a:xfrm>
        </p:grpSpPr>
        <p:sp>
          <p:nvSpPr>
            <p:cNvPr id="8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进行资本结构决策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2685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764736" y="5211959"/>
            <a:ext cx="166328" cy="331332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00" tIns="60950" rIns="121900" bIns="60950" numCol="1" anchor="t" anchorCtr="0" compatLnSpc="1"/>
          <a:lstStyle/>
          <a:p>
            <a:endParaRPr lang="en-US" sz="3200"/>
          </a:p>
        </p:txBody>
      </p:sp>
      <p:sp>
        <p:nvSpPr>
          <p:cNvPr id="2" name="文本框 1"/>
          <p:cNvSpPr txBox="1"/>
          <p:nvPr/>
        </p:nvSpPr>
        <p:spPr>
          <a:xfrm>
            <a:off x="919282" y="900857"/>
            <a:ext cx="5080661" cy="46026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sz="2400" b="1" dirty="0" err="1">
                <a:latin typeface="+mn-ea"/>
                <a:ea typeface="+mn-ea"/>
              </a:rPr>
              <a:t>步骤二</a:t>
            </a:r>
            <a:r>
              <a:rPr sz="2400" b="1" dirty="0">
                <a:latin typeface="+mn-ea"/>
                <a:ea typeface="+mn-ea"/>
              </a:rPr>
              <a:t>  </a:t>
            </a:r>
            <a:r>
              <a:rPr sz="2400" b="1" dirty="0" err="1">
                <a:latin typeface="+mn-ea"/>
                <a:ea typeface="+mn-ea"/>
              </a:rPr>
              <a:t>优化资本结构</a:t>
            </a:r>
            <a:endParaRPr sz="2400" b="1" dirty="0">
              <a:latin typeface="+mn-ea"/>
              <a:ea typeface="+mn-ea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1183159" y="1670299"/>
            <a:ext cx="9823459" cy="10525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266700">
              <a:lnSpc>
                <a:spcPct val="130000"/>
              </a:lnSpc>
            </a:pPr>
            <a:r>
              <a:rPr lang="en-US" altLang="zh-CN" sz="2400" b="1" dirty="0">
                <a:latin typeface="+mn-ea"/>
              </a:rPr>
              <a:t>    </a:t>
            </a:r>
            <a:r>
              <a:rPr lang="zh-CN" sz="2400" b="1" dirty="0">
                <a:latin typeface="+mn-ea"/>
              </a:rPr>
              <a:t>1.比较综合资金成本法：</a:t>
            </a:r>
            <a:r>
              <a:rPr lang="zh-CN" sz="2400" b="1" dirty="0">
                <a:sym typeface="+mn-ea"/>
              </a:rPr>
              <a:t>当企业对不同筹资方案做出选择时，可采用比较综合资金成本的方法选定一个资本结构较优的方案。</a:t>
            </a:r>
            <a:endParaRPr lang="zh-CN" altLang="en-US" sz="2400" b="1" dirty="0"/>
          </a:p>
        </p:txBody>
      </p:sp>
      <p:sp>
        <p:nvSpPr>
          <p:cNvPr id="106" name="文本框 105"/>
          <p:cNvSpPr txBox="1"/>
          <p:nvPr/>
        </p:nvSpPr>
        <p:spPr>
          <a:xfrm>
            <a:off x="3555510" y="4954710"/>
            <a:ext cx="5080661" cy="52946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355600"/>
            <a:endParaRPr lang="zh-CN" sz="1050" b="0">
              <a:ea typeface="宋体" panose="02010600030101010101" pitchFamily="2" charset="-122"/>
            </a:endParaRPr>
          </a:p>
          <a:p>
            <a:endParaRPr lang="zh-CN" altLang="en-US"/>
          </a:p>
        </p:txBody>
      </p:sp>
      <p:pic>
        <p:nvPicPr>
          <p:cNvPr id="7" name="图片 6" descr="c7ec6678de017132d85d449edec784d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8188" y="3338057"/>
            <a:ext cx="4037856" cy="3118398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88148" y="49302"/>
            <a:ext cx="5108756" cy="613803"/>
            <a:chOff x="1271464" y="2420888"/>
            <a:chExt cx="4392488" cy="613803"/>
          </a:xfrm>
        </p:grpSpPr>
        <p:sp>
          <p:nvSpPr>
            <p:cNvPr id="10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进行资本结构决策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94841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95963d1b-808d-4748-b3de-00e1fccdb85f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638a9747-9b07-4860-844a-91b8c4f28165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b812c2a7-7e24-4ade-a57c-6caac3ccf6fe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5fd88af2-7f3f-4912-b76e-02e3ee56f792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67ef17d4-3c47-4763-a0d4-b6d8ce2d5262}"/>
</p:tagLst>
</file>

<file path=ppt/theme/theme1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自定义设计方案">
      <a:majorFont>
        <a:latin typeface="Calibri"/>
        <a:ea typeface="SimSun"/>
        <a:cs typeface=""/>
      </a:majorFont>
      <a:minorFont>
        <a:latin typeface="Cambria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经典文字搭配方式">
      <a:majorFont>
        <a:latin typeface="Franklin Gothic Medium"/>
        <a:ea typeface="长城特粗宋体"/>
        <a:cs typeface=""/>
      </a:majorFont>
      <a:minorFont>
        <a:latin typeface="Franklin Gothic Book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db2004c003l">
  <a:themeElements>
    <a:clrScheme name="cdb2004c003l 1">
      <a:dk1>
        <a:srgbClr val="163794"/>
      </a:dk1>
      <a:lt1>
        <a:srgbClr val="FFFFFF"/>
      </a:lt1>
      <a:dk2>
        <a:srgbClr val="000000"/>
      </a:dk2>
      <a:lt2>
        <a:srgbClr val="C0C0C0"/>
      </a:lt2>
      <a:accent1>
        <a:srgbClr val="009999"/>
      </a:accent1>
      <a:accent2>
        <a:srgbClr val="990000"/>
      </a:accent2>
      <a:accent3>
        <a:srgbClr val="FFFFFF"/>
      </a:accent3>
      <a:accent4>
        <a:srgbClr val="112D7E"/>
      </a:accent4>
      <a:accent5>
        <a:srgbClr val="AACACA"/>
      </a:accent5>
      <a:accent6>
        <a:srgbClr val="8A0000"/>
      </a:accent6>
      <a:hlink>
        <a:srgbClr val="6699FF"/>
      </a:hlink>
      <a:folHlink>
        <a:srgbClr val="969696"/>
      </a:folHlink>
    </a:clrScheme>
    <a:fontScheme name="cdb2004c003l">
      <a:majorFont>
        <a:latin typeface="Verdana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新魏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新魏" pitchFamily="2" charset="-122"/>
          </a:defRPr>
        </a:defPPr>
      </a:lstStyle>
    </a:lnDef>
  </a:objectDefaults>
  <a:extraClrSchemeLst>
    <a:extraClrScheme>
      <a:clrScheme name="cdb2004c003l 1">
        <a:dk1>
          <a:srgbClr val="163794"/>
        </a:dk1>
        <a:lt1>
          <a:srgbClr val="FFFFFF"/>
        </a:lt1>
        <a:dk2>
          <a:srgbClr val="000000"/>
        </a:dk2>
        <a:lt2>
          <a:srgbClr val="C0C0C0"/>
        </a:lt2>
        <a:accent1>
          <a:srgbClr val="009999"/>
        </a:accent1>
        <a:accent2>
          <a:srgbClr val="990000"/>
        </a:accent2>
        <a:accent3>
          <a:srgbClr val="FFFFFF"/>
        </a:accent3>
        <a:accent4>
          <a:srgbClr val="112D7E"/>
        </a:accent4>
        <a:accent5>
          <a:srgbClr val="AACACA"/>
        </a:accent5>
        <a:accent6>
          <a:srgbClr val="8A0000"/>
        </a:accent6>
        <a:hlink>
          <a:srgbClr val="66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03l 2">
        <a:dk1>
          <a:srgbClr val="29698D"/>
        </a:dk1>
        <a:lt1>
          <a:srgbClr val="FFFFFF"/>
        </a:lt1>
        <a:dk2>
          <a:srgbClr val="000000"/>
        </a:dk2>
        <a:lt2>
          <a:srgbClr val="A1BABD"/>
        </a:lt2>
        <a:accent1>
          <a:srgbClr val="FF5050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FFB3B3"/>
        </a:accent5>
        <a:accent6>
          <a:srgbClr val="E78A2D"/>
        </a:accent6>
        <a:hlink>
          <a:srgbClr val="00CC99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03l 3">
        <a:dk1>
          <a:srgbClr val="666699"/>
        </a:dk1>
        <a:lt1>
          <a:srgbClr val="FFFFFF"/>
        </a:lt1>
        <a:dk2>
          <a:srgbClr val="000000"/>
        </a:dk2>
        <a:lt2>
          <a:srgbClr val="C0C0C0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4319</TotalTime>
  <Words>1582</Words>
  <Application>Microsoft Office PowerPoint</Application>
  <PresentationFormat>宽屏</PresentationFormat>
  <Paragraphs>208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22</vt:i4>
      </vt:variant>
    </vt:vector>
  </HeadingPairs>
  <TitlesOfParts>
    <vt:vector size="39" baseType="lpstr">
      <vt:lpstr>黑体</vt:lpstr>
      <vt:lpstr>华文隶书</vt:lpstr>
      <vt:lpstr>华文新魏</vt:lpstr>
      <vt:lpstr>华文行楷</vt:lpstr>
      <vt:lpstr>宋体</vt:lpstr>
      <vt:lpstr>微软雅黑</vt:lpstr>
      <vt:lpstr>Arial</vt:lpstr>
      <vt:lpstr>Calibri</vt:lpstr>
      <vt:lpstr>Cambria Math</vt:lpstr>
      <vt:lpstr>Franklin Gothic Book</vt:lpstr>
      <vt:lpstr>Franklin Gothic Medium</vt:lpstr>
      <vt:lpstr>Verdana</vt:lpstr>
      <vt:lpstr>Wingdings</vt:lpstr>
      <vt:lpstr>2_自定义设计方案</vt:lpstr>
      <vt:lpstr>自定义设计方案</vt:lpstr>
      <vt:lpstr>1_自定义设计方案</vt:lpstr>
      <vt:lpstr>cdb2004c003l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孙述威</cp:lastModifiedBy>
  <cp:revision>1063</cp:revision>
  <dcterms:created xsi:type="dcterms:W3CDTF">2012-09-24T07:17:00Z</dcterms:created>
  <dcterms:modified xsi:type="dcterms:W3CDTF">2022-04-02T08:56:05Z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